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70" r:id="rId4"/>
    <p:sldId id="276" r:id="rId5"/>
    <p:sldId id="277" r:id="rId6"/>
  </p:sldIdLst>
  <p:sldSz cx="9144000" cy="6858000" type="screen4x3"/>
  <p:notesSz cx="9144000" cy="6858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4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08080"/>
                </a:solidFill>
                <a:latin typeface="Malgun Gothic"/>
                <a:cs typeface="Malgun Gothic"/>
              </a:defRPr>
            </a:lvl1pPr>
          </a:lstStyle>
          <a:p>
            <a:pPr marL="12700">
              <a:lnSpc>
                <a:spcPts val="1055"/>
              </a:lnSpc>
            </a:pPr>
            <a:r>
              <a:rPr spc="-5" dirty="0">
                <a:latin typeface="Malgun Gothic"/>
                <a:cs typeface="Malgun Gothic"/>
              </a:rPr>
              <a:t>Copyright </a:t>
            </a:r>
            <a:r>
              <a:rPr dirty="0">
                <a:latin typeface="MS PGothic"/>
                <a:cs typeface="MS PGothic"/>
              </a:rPr>
              <a:t>ⓒ </a:t>
            </a:r>
            <a:r>
              <a:rPr spc="-5" dirty="0">
                <a:latin typeface="Malgun Gothic"/>
                <a:cs typeface="Malgun Gothic"/>
              </a:rPr>
              <a:t>2019 Korea Testing </a:t>
            </a:r>
            <a:r>
              <a:rPr dirty="0">
                <a:latin typeface="Malgun Gothic"/>
                <a:cs typeface="Malgun Gothic"/>
              </a:rPr>
              <a:t>&amp; </a:t>
            </a:r>
            <a:r>
              <a:rPr spc="-5" dirty="0">
                <a:latin typeface="Malgun Gothic"/>
                <a:cs typeface="Malgun Gothic"/>
              </a:rPr>
              <a:t>Research Institute </a:t>
            </a:r>
            <a:r>
              <a:rPr spc="-10" dirty="0">
                <a:latin typeface="Malgun Gothic"/>
                <a:cs typeface="Malgun Gothic"/>
              </a:rPr>
              <a:t>All </a:t>
            </a:r>
            <a:r>
              <a:rPr spc="-5" dirty="0">
                <a:latin typeface="Malgun Gothic"/>
                <a:cs typeface="Malgun Gothic"/>
              </a:rPr>
              <a:t>Rights</a:t>
            </a:r>
            <a:r>
              <a:rPr spc="160" dirty="0">
                <a:latin typeface="Malgun Gothic"/>
                <a:cs typeface="Malgun Gothic"/>
              </a:rPr>
              <a:t> </a:t>
            </a:r>
            <a:r>
              <a:rPr spc="-5" dirty="0">
                <a:latin typeface="Malgun Gothic"/>
                <a:cs typeface="Malgun Gothic"/>
              </a:rPr>
              <a:t>Reserved.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HCR Dotum"/>
                <a:cs typeface="HCR Dotum"/>
              </a:defRPr>
            </a:lvl1pPr>
          </a:lstStyle>
          <a:p>
            <a:pPr marL="25400">
              <a:lnSpc>
                <a:spcPts val="1330"/>
              </a:lnSpc>
            </a:pPr>
            <a:fld id="{81D60167-4931-47E6-BA6A-407CBD079E47}" type="slidenum">
              <a:rPr dirty="0">
                <a:latin typeface="HCR Dotum"/>
                <a:cs typeface="HCR Dotum"/>
              </a:rPr>
              <a:t>‹#›</a:t>
            </a:fld>
            <a:endParaRPr dirty="0">
              <a:latin typeface="HCR Dotum"/>
              <a:cs typeface="HCR Dotum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HCR Dotum"/>
                <a:cs typeface="HCR Dot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HCR Dotum"/>
                <a:cs typeface="HCR Dotum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08080"/>
                </a:solidFill>
                <a:latin typeface="Malgun Gothic"/>
                <a:cs typeface="Malgun Gothic"/>
              </a:defRPr>
            </a:lvl1pPr>
          </a:lstStyle>
          <a:p>
            <a:pPr marL="12700">
              <a:lnSpc>
                <a:spcPts val="1055"/>
              </a:lnSpc>
            </a:pPr>
            <a:r>
              <a:rPr spc="-5" dirty="0">
                <a:latin typeface="Malgun Gothic"/>
                <a:cs typeface="Malgun Gothic"/>
              </a:rPr>
              <a:t>Copyright </a:t>
            </a:r>
            <a:r>
              <a:rPr dirty="0">
                <a:latin typeface="MS PGothic"/>
                <a:cs typeface="MS PGothic"/>
              </a:rPr>
              <a:t>ⓒ </a:t>
            </a:r>
            <a:r>
              <a:rPr spc="-5" dirty="0">
                <a:latin typeface="Malgun Gothic"/>
                <a:cs typeface="Malgun Gothic"/>
              </a:rPr>
              <a:t>2019 Korea Testing </a:t>
            </a:r>
            <a:r>
              <a:rPr dirty="0">
                <a:latin typeface="Malgun Gothic"/>
                <a:cs typeface="Malgun Gothic"/>
              </a:rPr>
              <a:t>&amp; </a:t>
            </a:r>
            <a:r>
              <a:rPr spc="-5" dirty="0">
                <a:latin typeface="Malgun Gothic"/>
                <a:cs typeface="Malgun Gothic"/>
              </a:rPr>
              <a:t>Research Institute </a:t>
            </a:r>
            <a:r>
              <a:rPr spc="-10" dirty="0">
                <a:latin typeface="Malgun Gothic"/>
                <a:cs typeface="Malgun Gothic"/>
              </a:rPr>
              <a:t>All </a:t>
            </a:r>
            <a:r>
              <a:rPr spc="-5" dirty="0">
                <a:latin typeface="Malgun Gothic"/>
                <a:cs typeface="Malgun Gothic"/>
              </a:rPr>
              <a:t>Rights</a:t>
            </a:r>
            <a:r>
              <a:rPr spc="160" dirty="0">
                <a:latin typeface="Malgun Gothic"/>
                <a:cs typeface="Malgun Gothic"/>
              </a:rPr>
              <a:t> </a:t>
            </a:r>
            <a:r>
              <a:rPr spc="-5" dirty="0">
                <a:latin typeface="Malgun Gothic"/>
                <a:cs typeface="Malgun Gothic"/>
              </a:rPr>
              <a:t>Reserved.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HCR Dotum"/>
                <a:cs typeface="HCR Dotum"/>
              </a:defRPr>
            </a:lvl1pPr>
          </a:lstStyle>
          <a:p>
            <a:pPr marL="25400">
              <a:lnSpc>
                <a:spcPts val="1330"/>
              </a:lnSpc>
            </a:pPr>
            <a:fld id="{81D60167-4931-47E6-BA6A-407CBD079E47}" type="slidenum">
              <a:rPr dirty="0">
                <a:latin typeface="HCR Dotum"/>
                <a:cs typeface="HCR Dotum"/>
              </a:rPr>
              <a:t>‹#›</a:t>
            </a:fld>
            <a:endParaRPr dirty="0">
              <a:latin typeface="HCR Dotum"/>
              <a:cs typeface="HCR Dotum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HCR Dotum"/>
                <a:cs typeface="HCR Dot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08080"/>
                </a:solidFill>
                <a:latin typeface="Malgun Gothic"/>
                <a:cs typeface="Malgun Gothic"/>
              </a:defRPr>
            </a:lvl1pPr>
          </a:lstStyle>
          <a:p>
            <a:pPr marL="12700">
              <a:lnSpc>
                <a:spcPts val="1055"/>
              </a:lnSpc>
            </a:pPr>
            <a:r>
              <a:rPr spc="-5" dirty="0">
                <a:latin typeface="Malgun Gothic"/>
                <a:cs typeface="Malgun Gothic"/>
              </a:rPr>
              <a:t>Copyright </a:t>
            </a:r>
            <a:r>
              <a:rPr dirty="0">
                <a:latin typeface="MS PGothic"/>
                <a:cs typeface="MS PGothic"/>
              </a:rPr>
              <a:t>ⓒ </a:t>
            </a:r>
            <a:r>
              <a:rPr spc="-5" dirty="0">
                <a:latin typeface="Malgun Gothic"/>
                <a:cs typeface="Malgun Gothic"/>
              </a:rPr>
              <a:t>2019 Korea Testing </a:t>
            </a:r>
            <a:r>
              <a:rPr dirty="0">
                <a:latin typeface="Malgun Gothic"/>
                <a:cs typeface="Malgun Gothic"/>
              </a:rPr>
              <a:t>&amp; </a:t>
            </a:r>
            <a:r>
              <a:rPr spc="-5" dirty="0">
                <a:latin typeface="Malgun Gothic"/>
                <a:cs typeface="Malgun Gothic"/>
              </a:rPr>
              <a:t>Research Institute </a:t>
            </a:r>
            <a:r>
              <a:rPr spc="-10" dirty="0">
                <a:latin typeface="Malgun Gothic"/>
                <a:cs typeface="Malgun Gothic"/>
              </a:rPr>
              <a:t>All </a:t>
            </a:r>
            <a:r>
              <a:rPr spc="-5" dirty="0">
                <a:latin typeface="Malgun Gothic"/>
                <a:cs typeface="Malgun Gothic"/>
              </a:rPr>
              <a:t>Rights</a:t>
            </a:r>
            <a:r>
              <a:rPr spc="160" dirty="0">
                <a:latin typeface="Malgun Gothic"/>
                <a:cs typeface="Malgun Gothic"/>
              </a:rPr>
              <a:t> </a:t>
            </a:r>
            <a:r>
              <a:rPr spc="-5" dirty="0">
                <a:latin typeface="Malgun Gothic"/>
                <a:cs typeface="Malgun Gothic"/>
              </a:rPr>
              <a:t>Reserved.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HCR Dotum"/>
                <a:cs typeface="HCR Dotum"/>
              </a:defRPr>
            </a:lvl1pPr>
          </a:lstStyle>
          <a:p>
            <a:pPr marL="25400">
              <a:lnSpc>
                <a:spcPts val="1330"/>
              </a:lnSpc>
            </a:pPr>
            <a:fld id="{81D60167-4931-47E6-BA6A-407CBD079E47}" type="slidenum">
              <a:rPr dirty="0">
                <a:latin typeface="HCR Dotum"/>
                <a:cs typeface="HCR Dotum"/>
              </a:rPr>
              <a:t>‹#›</a:t>
            </a:fld>
            <a:endParaRPr dirty="0">
              <a:latin typeface="HCR Dotum"/>
              <a:cs typeface="HCR Dotum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HCR Dotum"/>
                <a:cs typeface="HCR Dot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08080"/>
                </a:solidFill>
                <a:latin typeface="Malgun Gothic"/>
                <a:cs typeface="Malgun Gothic"/>
              </a:defRPr>
            </a:lvl1pPr>
          </a:lstStyle>
          <a:p>
            <a:pPr marL="12700">
              <a:lnSpc>
                <a:spcPts val="1055"/>
              </a:lnSpc>
            </a:pPr>
            <a:r>
              <a:rPr spc="-5" dirty="0">
                <a:latin typeface="Malgun Gothic"/>
                <a:cs typeface="Malgun Gothic"/>
              </a:rPr>
              <a:t>Copyright </a:t>
            </a:r>
            <a:r>
              <a:rPr dirty="0">
                <a:latin typeface="MS PGothic"/>
                <a:cs typeface="MS PGothic"/>
              </a:rPr>
              <a:t>ⓒ </a:t>
            </a:r>
            <a:r>
              <a:rPr spc="-5" dirty="0">
                <a:latin typeface="Malgun Gothic"/>
                <a:cs typeface="Malgun Gothic"/>
              </a:rPr>
              <a:t>2019 Korea Testing </a:t>
            </a:r>
            <a:r>
              <a:rPr dirty="0">
                <a:latin typeface="Malgun Gothic"/>
                <a:cs typeface="Malgun Gothic"/>
              </a:rPr>
              <a:t>&amp; </a:t>
            </a:r>
            <a:r>
              <a:rPr spc="-5" dirty="0">
                <a:latin typeface="Malgun Gothic"/>
                <a:cs typeface="Malgun Gothic"/>
              </a:rPr>
              <a:t>Research Institute </a:t>
            </a:r>
            <a:r>
              <a:rPr spc="-10" dirty="0">
                <a:latin typeface="Malgun Gothic"/>
                <a:cs typeface="Malgun Gothic"/>
              </a:rPr>
              <a:t>All </a:t>
            </a:r>
            <a:r>
              <a:rPr spc="-5" dirty="0">
                <a:latin typeface="Malgun Gothic"/>
                <a:cs typeface="Malgun Gothic"/>
              </a:rPr>
              <a:t>Rights</a:t>
            </a:r>
            <a:r>
              <a:rPr spc="160" dirty="0">
                <a:latin typeface="Malgun Gothic"/>
                <a:cs typeface="Malgun Gothic"/>
              </a:rPr>
              <a:t> </a:t>
            </a:r>
            <a:r>
              <a:rPr spc="-5" dirty="0">
                <a:latin typeface="Malgun Gothic"/>
                <a:cs typeface="Malgun Gothic"/>
              </a:rPr>
              <a:t>Reserved.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HCR Dotum"/>
                <a:cs typeface="HCR Dotum"/>
              </a:defRPr>
            </a:lvl1pPr>
          </a:lstStyle>
          <a:p>
            <a:pPr marL="25400">
              <a:lnSpc>
                <a:spcPts val="1330"/>
              </a:lnSpc>
            </a:pPr>
            <a:fld id="{81D60167-4931-47E6-BA6A-407CBD079E47}" type="slidenum">
              <a:rPr dirty="0">
                <a:latin typeface="HCR Dotum"/>
                <a:cs typeface="HCR Dotum"/>
              </a:rPr>
              <a:t>‹#›</a:t>
            </a:fld>
            <a:endParaRPr dirty="0">
              <a:latin typeface="HCR Dotum"/>
              <a:cs typeface="HCR Dotum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08080"/>
                </a:solidFill>
                <a:latin typeface="Malgun Gothic"/>
                <a:cs typeface="Malgun Gothic"/>
              </a:defRPr>
            </a:lvl1pPr>
          </a:lstStyle>
          <a:p>
            <a:pPr marL="12700">
              <a:lnSpc>
                <a:spcPts val="1055"/>
              </a:lnSpc>
            </a:pPr>
            <a:r>
              <a:rPr spc="-5" dirty="0">
                <a:latin typeface="Malgun Gothic"/>
                <a:cs typeface="Malgun Gothic"/>
              </a:rPr>
              <a:t>Copyright </a:t>
            </a:r>
            <a:r>
              <a:rPr dirty="0">
                <a:latin typeface="MS PGothic"/>
                <a:cs typeface="MS PGothic"/>
              </a:rPr>
              <a:t>ⓒ </a:t>
            </a:r>
            <a:r>
              <a:rPr spc="-5" dirty="0">
                <a:latin typeface="Malgun Gothic"/>
                <a:cs typeface="Malgun Gothic"/>
              </a:rPr>
              <a:t>2019 Korea Testing </a:t>
            </a:r>
            <a:r>
              <a:rPr dirty="0">
                <a:latin typeface="Malgun Gothic"/>
                <a:cs typeface="Malgun Gothic"/>
              </a:rPr>
              <a:t>&amp; </a:t>
            </a:r>
            <a:r>
              <a:rPr spc="-5" dirty="0">
                <a:latin typeface="Malgun Gothic"/>
                <a:cs typeface="Malgun Gothic"/>
              </a:rPr>
              <a:t>Research Institute </a:t>
            </a:r>
            <a:r>
              <a:rPr spc="-10" dirty="0">
                <a:latin typeface="Malgun Gothic"/>
                <a:cs typeface="Malgun Gothic"/>
              </a:rPr>
              <a:t>All </a:t>
            </a:r>
            <a:r>
              <a:rPr spc="-5" dirty="0">
                <a:latin typeface="Malgun Gothic"/>
                <a:cs typeface="Malgun Gothic"/>
              </a:rPr>
              <a:t>Rights</a:t>
            </a:r>
            <a:r>
              <a:rPr spc="160" dirty="0">
                <a:latin typeface="Malgun Gothic"/>
                <a:cs typeface="Malgun Gothic"/>
              </a:rPr>
              <a:t> </a:t>
            </a:r>
            <a:r>
              <a:rPr spc="-5" dirty="0">
                <a:latin typeface="Malgun Gothic"/>
                <a:cs typeface="Malgun Gothic"/>
              </a:rPr>
              <a:t>Reserved.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HCR Dotum"/>
                <a:cs typeface="HCR Dotum"/>
              </a:defRPr>
            </a:lvl1pPr>
          </a:lstStyle>
          <a:p>
            <a:pPr marL="25400">
              <a:lnSpc>
                <a:spcPts val="1330"/>
              </a:lnSpc>
            </a:pPr>
            <a:fld id="{81D60167-4931-47E6-BA6A-407CBD079E47}" type="slidenum">
              <a:rPr dirty="0">
                <a:latin typeface="HCR Dotum"/>
                <a:cs typeface="HCR Dotum"/>
              </a:rPr>
              <a:t>‹#›</a:t>
            </a:fld>
            <a:endParaRPr dirty="0">
              <a:latin typeface="HCR Dotum"/>
              <a:cs typeface="HCR Dotum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2272" y="314629"/>
            <a:ext cx="8339455" cy="4616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tx1"/>
                </a:solidFill>
                <a:latin typeface="HCR Dotum"/>
                <a:cs typeface="HCR Dot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1688" y="1372908"/>
            <a:ext cx="8540623" cy="142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HCR Dotum"/>
                <a:cs typeface="HCR Dotum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70920" y="6671068"/>
            <a:ext cx="3895725" cy="1447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808080"/>
                </a:solidFill>
                <a:latin typeface="Malgun Gothic"/>
                <a:cs typeface="Malgun Gothic"/>
              </a:defRPr>
            </a:lvl1pPr>
          </a:lstStyle>
          <a:p>
            <a:pPr marL="12700">
              <a:lnSpc>
                <a:spcPts val="1055"/>
              </a:lnSpc>
            </a:pPr>
            <a:r>
              <a:rPr spc="-5" dirty="0">
                <a:latin typeface="Malgun Gothic"/>
                <a:cs typeface="Malgun Gothic"/>
              </a:rPr>
              <a:t>Copyright </a:t>
            </a:r>
            <a:r>
              <a:rPr dirty="0">
                <a:latin typeface="MS PGothic"/>
                <a:cs typeface="MS PGothic"/>
              </a:rPr>
              <a:t>ⓒ </a:t>
            </a:r>
            <a:r>
              <a:rPr spc="-5" dirty="0">
                <a:latin typeface="Malgun Gothic"/>
                <a:cs typeface="Malgun Gothic"/>
              </a:rPr>
              <a:t>2019 Korea Testing </a:t>
            </a:r>
            <a:r>
              <a:rPr dirty="0">
                <a:latin typeface="Malgun Gothic"/>
                <a:cs typeface="Malgun Gothic"/>
              </a:rPr>
              <a:t>&amp; </a:t>
            </a:r>
            <a:r>
              <a:rPr spc="-5" dirty="0">
                <a:latin typeface="Malgun Gothic"/>
                <a:cs typeface="Malgun Gothic"/>
              </a:rPr>
              <a:t>Research Institute </a:t>
            </a:r>
            <a:r>
              <a:rPr spc="-10" dirty="0">
                <a:latin typeface="Malgun Gothic"/>
                <a:cs typeface="Malgun Gothic"/>
              </a:rPr>
              <a:t>All </a:t>
            </a:r>
            <a:r>
              <a:rPr spc="-5" dirty="0">
                <a:latin typeface="Malgun Gothic"/>
                <a:cs typeface="Malgun Gothic"/>
              </a:rPr>
              <a:t>Rights</a:t>
            </a:r>
            <a:r>
              <a:rPr spc="160" dirty="0">
                <a:latin typeface="Malgun Gothic"/>
                <a:cs typeface="Malgun Gothic"/>
              </a:rPr>
              <a:t> </a:t>
            </a:r>
            <a:r>
              <a:rPr spc="-5" dirty="0">
                <a:latin typeface="Malgun Gothic"/>
                <a:cs typeface="Malgun Gothic"/>
              </a:rPr>
              <a:t>Reserved.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81743" y="6583802"/>
            <a:ext cx="21844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HCR Dotum"/>
                <a:cs typeface="HCR Dotum"/>
              </a:defRPr>
            </a:lvl1pPr>
          </a:lstStyle>
          <a:p>
            <a:pPr marL="25400">
              <a:lnSpc>
                <a:spcPts val="1330"/>
              </a:lnSpc>
            </a:pPr>
            <a:fld id="{81D60167-4931-47E6-BA6A-407CBD079E47}" type="slidenum">
              <a:rPr dirty="0">
                <a:latin typeface="HCR Dotum"/>
                <a:cs typeface="HCR Dotum"/>
              </a:rPr>
              <a:t>‹#›</a:t>
            </a:fld>
            <a:endParaRPr dirty="0">
              <a:latin typeface="HCR Dotum"/>
              <a:cs typeface="HCR Dotum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" Type="http://schemas.openxmlformats.org/officeDocument/2006/relationships/image" Target="../media/image2.jp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image" Target="../media/image3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31" Type="http://schemas.openxmlformats.org/officeDocument/2006/relationships/image" Target="../media/image31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Relationship Id="rId30" Type="http://schemas.openxmlformats.org/officeDocument/2006/relationships/image" Target="../media/image3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2.jpg"/><Relationship Id="rId7" Type="http://schemas.openxmlformats.org/officeDocument/2006/relationships/image" Target="../media/image3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47.png"/><Relationship Id="rId3" Type="http://schemas.openxmlformats.org/officeDocument/2006/relationships/image" Target="../media/image2.jpg"/><Relationship Id="rId7" Type="http://schemas.openxmlformats.org/officeDocument/2006/relationships/image" Target="../media/image41.png"/><Relationship Id="rId12" Type="http://schemas.openxmlformats.org/officeDocument/2006/relationships/image" Target="../media/image46.png"/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Relationship Id="rId14" Type="http://schemas.openxmlformats.org/officeDocument/2006/relationships/image" Target="../media/image4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9119235" cy="6849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3"/>
              </a:spcBef>
            </a:pPr>
            <a:endParaRPr sz="1450">
              <a:latin typeface="Times New Roman"/>
              <a:cs typeface="Times New Roman"/>
            </a:endParaRPr>
          </a:p>
          <a:p>
            <a:pPr marR="58419" algn="r">
              <a:lnSpc>
                <a:spcPct val="100000"/>
              </a:lnSpc>
            </a:pPr>
            <a:r>
              <a:rPr sz="1400" dirty="0">
                <a:latin typeface="HCR Dotum"/>
                <a:cs typeface="HCR Dotum"/>
              </a:rPr>
              <a:t>3</a:t>
            </a:r>
            <a:endParaRPr sz="1400">
              <a:latin typeface="HCR Dotum"/>
              <a:cs typeface="HCR Dotum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755" cy="6849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051" y="6618731"/>
            <a:ext cx="1914143" cy="2072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77217" y="1097929"/>
          <a:ext cx="7632850" cy="52050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0071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3495" algn="ctr">
                        <a:lnSpc>
                          <a:spcPct val="100000"/>
                        </a:lnSpc>
                        <a:spcBef>
                          <a:spcPts val="1335"/>
                        </a:spcBef>
                      </a:pPr>
                      <a:r>
                        <a:rPr sz="1600" spc="-5" dirty="0">
                          <a:latin typeface="HCR Dotum"/>
                          <a:cs typeface="HCR Dotum"/>
                        </a:rPr>
                        <a:t>区分</a:t>
                      </a:r>
                      <a:endParaRPr sz="1600">
                        <a:latin typeface="HCR Dotum"/>
                        <a:cs typeface="HCR Dotum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1600" spc="-5" dirty="0">
                          <a:latin typeface="HCR Dotum"/>
                          <a:cs typeface="HCR Dotum"/>
                        </a:rPr>
                        <a:t>韩国</a:t>
                      </a:r>
                      <a:endParaRPr sz="1600">
                        <a:latin typeface="HCR Dotum"/>
                        <a:cs typeface="HCR Dotum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600" spc="-10" dirty="0">
                          <a:latin typeface="HCR Dotum"/>
                          <a:cs typeface="HCR Dotum"/>
                        </a:rPr>
                        <a:t>EU</a:t>
                      </a:r>
                      <a:endParaRPr sz="1600">
                        <a:latin typeface="HCR Dotum"/>
                        <a:cs typeface="HCR Dotum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66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R="53975"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600" spc="-5" dirty="0">
                          <a:latin typeface="HCR Dotum"/>
                          <a:cs typeface="HCR Dotum"/>
                        </a:rPr>
                        <a:t>化学品注册与评估法案</a:t>
                      </a:r>
                      <a:endParaRPr sz="1600">
                        <a:latin typeface="HCR Dotum"/>
                        <a:cs typeface="HCR Dotum"/>
                      </a:endParaRPr>
                    </a:p>
                    <a:p>
                      <a:pPr marR="5397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dirty="0">
                          <a:latin typeface="HCR Dotum"/>
                          <a:cs typeface="HCR Dotum"/>
                        </a:rPr>
                        <a:t>(‘15.1.1</a:t>
                      </a:r>
                      <a:r>
                        <a:rPr sz="1100" spc="-125" dirty="0">
                          <a:latin typeface="HCR Dotum"/>
                          <a:cs typeface="HCR Dotum"/>
                        </a:rPr>
                        <a:t> </a:t>
                      </a:r>
                      <a:r>
                        <a:rPr sz="1100" spc="-5" dirty="0">
                          <a:latin typeface="HCR Dotum"/>
                          <a:cs typeface="HCR Dotum"/>
                        </a:rPr>
                        <a:t>施行)</a:t>
                      </a:r>
                      <a:endParaRPr sz="1100">
                        <a:latin typeface="HCR Dotum"/>
                        <a:cs typeface="HCR Dotum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167005"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600" spc="-5" dirty="0">
                          <a:latin typeface="HCR Dotum"/>
                          <a:cs typeface="HCR Dotum"/>
                        </a:rPr>
                        <a:t>化评法修订案</a:t>
                      </a:r>
                      <a:endParaRPr sz="1600">
                        <a:latin typeface="HCR Dotum"/>
                        <a:cs typeface="HCR Dotum"/>
                      </a:endParaRPr>
                    </a:p>
                    <a:p>
                      <a:pPr marL="16700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dirty="0">
                          <a:latin typeface="HCR Dotum"/>
                          <a:cs typeface="HCR Dotum"/>
                        </a:rPr>
                        <a:t>(‘19.1.1</a:t>
                      </a:r>
                      <a:r>
                        <a:rPr sz="1100" spc="-125" dirty="0">
                          <a:latin typeface="HCR Dotum"/>
                          <a:cs typeface="HCR Dotum"/>
                        </a:rPr>
                        <a:t> </a:t>
                      </a:r>
                      <a:r>
                        <a:rPr sz="1100" spc="-5" dirty="0">
                          <a:latin typeface="HCR Dotum"/>
                          <a:cs typeface="HCR Dotum"/>
                        </a:rPr>
                        <a:t>施行)</a:t>
                      </a:r>
                      <a:endParaRPr sz="1100">
                        <a:latin typeface="HCR Dotum"/>
                        <a:cs typeface="HCR Dotum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600" spc="-10" dirty="0">
                          <a:latin typeface="HCR Dotum"/>
                          <a:cs typeface="HCR Dotum"/>
                        </a:rPr>
                        <a:t>REACH</a:t>
                      </a:r>
                      <a:endParaRPr sz="1600">
                        <a:latin typeface="HCR Dotum"/>
                        <a:cs typeface="HCR Dotum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85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3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40690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HCR Dotum"/>
                          <a:cs typeface="HCR Dotum"/>
                        </a:rPr>
                        <a:t>注册对象</a:t>
                      </a:r>
                      <a:endParaRPr sz="1400">
                        <a:latin typeface="HCR Dotum"/>
                        <a:cs typeface="HCR Dotum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701675" marR="111760" indent="-581660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1400" spc="-10" dirty="0">
                          <a:latin typeface="HCR Dotum"/>
                          <a:cs typeface="HCR Dotum"/>
                        </a:rPr>
                        <a:t>1吨以上注册对象现有物质  所有新物质</a:t>
                      </a:r>
                      <a:endParaRPr sz="1400">
                        <a:latin typeface="HCR Dotum"/>
                        <a:cs typeface="HCR Dotum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1400" spc="-10" dirty="0">
                          <a:latin typeface="HCR Dotum"/>
                          <a:cs typeface="HCR Dotum"/>
                        </a:rPr>
                        <a:t>1吨以上的现有物质</a:t>
                      </a:r>
                      <a:endParaRPr sz="1400">
                        <a:latin typeface="HCR Dotum"/>
                        <a:cs typeface="HCR Dotum"/>
                      </a:endParaRPr>
                    </a:p>
                    <a:p>
                      <a:pPr marL="150495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HCR Dotum"/>
                          <a:cs typeface="HCR Dotum"/>
                        </a:rPr>
                        <a:t>100kg以上的新物质</a:t>
                      </a:r>
                      <a:endParaRPr sz="1400">
                        <a:latin typeface="HCR Dotum"/>
                        <a:cs typeface="HCR Dotum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400" spc="-10" dirty="0">
                          <a:latin typeface="HCR Dotum"/>
                          <a:cs typeface="HCR Dotum"/>
                        </a:rPr>
                        <a:t>1吨以上的现有物质</a:t>
                      </a:r>
                      <a:endParaRPr sz="1400">
                        <a:latin typeface="HCR Dotum"/>
                        <a:cs typeface="HCR Dotum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HCR Dotum"/>
                          <a:cs typeface="HCR Dotum"/>
                        </a:rPr>
                        <a:t>1吨以上的新物质</a:t>
                      </a:r>
                      <a:endParaRPr sz="1400">
                        <a:latin typeface="HCR Dotum"/>
                        <a:cs typeface="HCR Dotum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0071">
                <a:tc>
                  <a:txBody>
                    <a:bodyPr/>
                    <a:lstStyle/>
                    <a:p>
                      <a:pPr marL="426720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1400" spc="-10" dirty="0">
                          <a:latin typeface="HCR Dotum"/>
                          <a:cs typeface="HCR Dotum"/>
                        </a:rPr>
                        <a:t>年度报告</a:t>
                      </a:r>
                      <a:endParaRPr sz="1400">
                        <a:latin typeface="HCR Dotum"/>
                        <a:cs typeface="HCR Dotum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1400" dirty="0">
                          <a:latin typeface="HCR Dotum"/>
                          <a:cs typeface="HCR Dotum"/>
                        </a:rPr>
                        <a:t>O</a:t>
                      </a:r>
                      <a:endParaRPr sz="1400">
                        <a:latin typeface="HCR Dotum"/>
                        <a:cs typeface="HCR Dotum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1400" dirty="0">
                          <a:solidFill>
                            <a:srgbClr val="0033CC"/>
                          </a:solidFill>
                          <a:latin typeface="HCR Dotum"/>
                          <a:cs typeface="HCR Dotum"/>
                        </a:rPr>
                        <a:t>X</a:t>
                      </a:r>
                      <a:endParaRPr sz="1400">
                        <a:latin typeface="HCR Dotum"/>
                        <a:cs typeface="HCR Dotum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1400" dirty="0">
                          <a:latin typeface="HCR Dotum"/>
                          <a:cs typeface="HCR Dotum"/>
                        </a:rPr>
                        <a:t>X</a:t>
                      </a:r>
                      <a:endParaRPr sz="1400">
                        <a:latin typeface="HCR Dotum"/>
                        <a:cs typeface="HCR Dotum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72">
                <a:tc>
                  <a:txBody>
                    <a:bodyPr/>
                    <a:lstStyle/>
                    <a:p>
                      <a:pPr marL="268605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1400" spc="-10" dirty="0">
                          <a:latin typeface="HCR Dotum"/>
                          <a:cs typeface="HCR Dotum"/>
                        </a:rPr>
                        <a:t>现有物质申报</a:t>
                      </a:r>
                      <a:endParaRPr sz="1400">
                        <a:latin typeface="HCR Dotum"/>
                        <a:cs typeface="HCR Dotum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1400" dirty="0">
                          <a:latin typeface="HCR Dotum"/>
                          <a:cs typeface="HCR Dotum"/>
                        </a:rPr>
                        <a:t>X</a:t>
                      </a:r>
                      <a:endParaRPr sz="1400">
                        <a:latin typeface="HCR Dotum"/>
                        <a:cs typeface="HCR Dotum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1400" dirty="0">
                          <a:solidFill>
                            <a:srgbClr val="0033CC"/>
                          </a:solidFill>
                          <a:latin typeface="HCR Dotum"/>
                          <a:cs typeface="HCR Dotum"/>
                        </a:rPr>
                        <a:t>O</a:t>
                      </a:r>
                      <a:endParaRPr sz="1400">
                        <a:latin typeface="HCR Dotum"/>
                        <a:cs typeface="HCR Dotum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1400" dirty="0">
                          <a:latin typeface="HCR Dotum"/>
                          <a:cs typeface="HCR Dotum"/>
                        </a:rPr>
                        <a:t>O</a:t>
                      </a:r>
                      <a:endParaRPr sz="1400">
                        <a:latin typeface="HCR Dotum"/>
                        <a:cs typeface="HCR Dotum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85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26720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HCR Dotum"/>
                          <a:cs typeface="HCR Dotum"/>
                        </a:rPr>
                        <a:t>应对主体</a:t>
                      </a:r>
                      <a:endParaRPr sz="1400">
                        <a:latin typeface="HCR Dotum"/>
                        <a:cs typeface="HCR Dotum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761365" marR="267335" indent="-191135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400" spc="-5" dirty="0">
                          <a:latin typeface="HCR Dotum"/>
                          <a:cs typeface="HCR Dotum"/>
                        </a:rPr>
                        <a:t>生产商, 进口商,</a:t>
                      </a:r>
                      <a:r>
                        <a:rPr sz="1400" spc="-65" dirty="0">
                          <a:latin typeface="HCR Dotum"/>
                          <a:cs typeface="HCR Dotum"/>
                        </a:rPr>
                        <a:t> </a:t>
                      </a:r>
                      <a:r>
                        <a:rPr sz="1400" dirty="0">
                          <a:latin typeface="HCR Dotum"/>
                          <a:cs typeface="HCR Dotum"/>
                        </a:rPr>
                        <a:t>申  </a:t>
                      </a:r>
                      <a:r>
                        <a:rPr sz="1400" spc="-5" dirty="0">
                          <a:latin typeface="HCR Dotum"/>
                          <a:cs typeface="HCR Dotum"/>
                        </a:rPr>
                        <a:t>报代理人(OR)</a:t>
                      </a:r>
                      <a:endParaRPr sz="1400">
                        <a:latin typeface="HCR Dotum"/>
                        <a:cs typeface="HCR Dotum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86715" marR="220345" indent="14604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400" spc="-5" dirty="0">
                          <a:latin typeface="HCR Dotum"/>
                          <a:cs typeface="HCR Dotum"/>
                        </a:rPr>
                        <a:t>生产商, 进口商,  申报代理人(OR)</a:t>
                      </a:r>
                      <a:endParaRPr sz="1400">
                        <a:latin typeface="HCR Dotum"/>
                        <a:cs typeface="HCR Dotum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69290" marR="429895" indent="-234315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1400" spc="-5" dirty="0">
                          <a:latin typeface="HCR Dotum"/>
                          <a:cs typeface="HCR Dotum"/>
                        </a:rPr>
                        <a:t>生产商,</a:t>
                      </a:r>
                      <a:r>
                        <a:rPr sz="1400" spc="-95" dirty="0">
                          <a:latin typeface="HCR Dotum"/>
                          <a:cs typeface="HCR Dotum"/>
                        </a:rPr>
                        <a:t> </a:t>
                      </a:r>
                      <a:r>
                        <a:rPr sz="1400" spc="-10" dirty="0">
                          <a:latin typeface="HCR Dotum"/>
                          <a:cs typeface="HCR Dotum"/>
                        </a:rPr>
                        <a:t>进口  </a:t>
                      </a:r>
                      <a:r>
                        <a:rPr sz="1400" spc="-5" dirty="0">
                          <a:latin typeface="HCR Dotum"/>
                          <a:cs typeface="HCR Dotum"/>
                        </a:rPr>
                        <a:t>商,</a:t>
                      </a:r>
                      <a:r>
                        <a:rPr sz="1400" spc="-100" dirty="0">
                          <a:latin typeface="HCR Dotum"/>
                          <a:cs typeface="HCR Dotum"/>
                        </a:rPr>
                        <a:t> </a:t>
                      </a:r>
                      <a:r>
                        <a:rPr sz="1400" dirty="0">
                          <a:latin typeface="HCR Dotum"/>
                          <a:cs typeface="HCR Dotum"/>
                        </a:rPr>
                        <a:t>OR</a:t>
                      </a:r>
                      <a:endParaRPr sz="1400">
                        <a:latin typeface="HCR Dotum"/>
                        <a:cs typeface="HCR Dotum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379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40690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spc="-10" dirty="0">
                          <a:latin typeface="HCR Dotum"/>
                          <a:cs typeface="HCR Dotum"/>
                        </a:rPr>
                        <a:t>注册数量</a:t>
                      </a:r>
                      <a:endParaRPr sz="1400">
                        <a:latin typeface="HCR Dotum"/>
                        <a:cs typeface="HCR Dotum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96595" marR="636905" algn="ctr">
                        <a:lnSpc>
                          <a:spcPts val="1630"/>
                        </a:lnSpc>
                        <a:spcBef>
                          <a:spcPts val="1140"/>
                        </a:spcBef>
                      </a:pPr>
                      <a:r>
                        <a:rPr sz="1400" spc="-5" dirty="0">
                          <a:solidFill>
                            <a:srgbClr val="0033CC"/>
                          </a:solidFill>
                          <a:latin typeface="HCR Dotum"/>
                          <a:cs typeface="HCR Dotum"/>
                        </a:rPr>
                        <a:t>&lt;1T(</a:t>
                      </a:r>
                      <a:r>
                        <a:rPr sz="1400" spc="-10" dirty="0">
                          <a:solidFill>
                            <a:srgbClr val="0033CC"/>
                          </a:solidFill>
                          <a:latin typeface="HCR Dotum"/>
                          <a:cs typeface="HCR Dotum"/>
                        </a:rPr>
                        <a:t>新物质</a:t>
                      </a:r>
                      <a:r>
                        <a:rPr sz="1400" dirty="0">
                          <a:solidFill>
                            <a:srgbClr val="0033CC"/>
                          </a:solidFill>
                          <a:latin typeface="HCR Dotum"/>
                          <a:cs typeface="HCR Dotum"/>
                        </a:rPr>
                        <a:t>)  </a:t>
                      </a:r>
                      <a:r>
                        <a:rPr sz="1400" spc="-5" dirty="0">
                          <a:latin typeface="HCR Dotum"/>
                          <a:cs typeface="HCR Dotum"/>
                        </a:rPr>
                        <a:t>1~10T</a:t>
                      </a:r>
                      <a:endParaRPr sz="1400">
                        <a:latin typeface="HCR Dotum"/>
                        <a:cs typeface="HCR Dotum"/>
                      </a:endParaRPr>
                    </a:p>
                    <a:p>
                      <a:pPr marL="51435" algn="ctr">
                        <a:lnSpc>
                          <a:spcPts val="1655"/>
                        </a:lnSpc>
                      </a:pPr>
                      <a:r>
                        <a:rPr sz="1400" spc="-5" dirty="0">
                          <a:latin typeface="HCR Dotum"/>
                          <a:cs typeface="HCR Dotum"/>
                        </a:rPr>
                        <a:t>10~100T</a:t>
                      </a:r>
                      <a:endParaRPr sz="1400">
                        <a:latin typeface="HCR Dotum"/>
                        <a:cs typeface="HCR Dotum"/>
                      </a:endParaRPr>
                    </a:p>
                    <a:p>
                      <a:pPr marL="51435" algn="ctr">
                        <a:lnSpc>
                          <a:spcPts val="1655"/>
                        </a:lnSpc>
                      </a:pPr>
                      <a:r>
                        <a:rPr sz="1400" spc="-5" dirty="0">
                          <a:latin typeface="HCR Dotum"/>
                          <a:cs typeface="HCR Dotum"/>
                        </a:rPr>
                        <a:t>100~1,000T</a:t>
                      </a:r>
                      <a:endParaRPr sz="1400">
                        <a:latin typeface="HCR Dotum"/>
                        <a:cs typeface="HCR Dotum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HCR Dotum"/>
                          <a:cs typeface="HCR Dotum"/>
                        </a:rPr>
                        <a:t>&gt;1,000T</a:t>
                      </a:r>
                      <a:endParaRPr sz="1400">
                        <a:latin typeface="HCR Dotum"/>
                        <a:cs typeface="HCR Dotum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52069" algn="ctr">
                        <a:lnSpc>
                          <a:spcPts val="1655"/>
                        </a:lnSpc>
                        <a:spcBef>
                          <a:spcPts val="1050"/>
                        </a:spcBef>
                      </a:pPr>
                      <a:r>
                        <a:rPr sz="1400" spc="-5" dirty="0">
                          <a:solidFill>
                            <a:srgbClr val="0033CC"/>
                          </a:solidFill>
                          <a:latin typeface="HCR Dotum"/>
                          <a:cs typeface="HCR Dotum"/>
                        </a:rPr>
                        <a:t>0.1-1T(新物质)</a:t>
                      </a:r>
                      <a:endParaRPr sz="1400">
                        <a:latin typeface="HCR Dotum"/>
                        <a:cs typeface="HCR Dotum"/>
                      </a:endParaRPr>
                    </a:p>
                    <a:p>
                      <a:pPr marL="52069" algn="ctr">
                        <a:lnSpc>
                          <a:spcPts val="1655"/>
                        </a:lnSpc>
                      </a:pPr>
                      <a:r>
                        <a:rPr sz="1400" spc="-5" dirty="0">
                          <a:latin typeface="HCR Dotum"/>
                          <a:cs typeface="HCR Dotum"/>
                        </a:rPr>
                        <a:t>1~10T</a:t>
                      </a:r>
                      <a:endParaRPr sz="1400">
                        <a:latin typeface="HCR Dotum"/>
                        <a:cs typeface="HCR Dotum"/>
                      </a:endParaRPr>
                    </a:p>
                    <a:p>
                      <a:pPr marL="52069" algn="ctr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HCR Dotum"/>
                          <a:cs typeface="HCR Dotum"/>
                        </a:rPr>
                        <a:t>10~100T</a:t>
                      </a:r>
                      <a:endParaRPr sz="1400">
                        <a:latin typeface="HCR Dotum"/>
                        <a:cs typeface="HCR Dotum"/>
                      </a:endParaRPr>
                    </a:p>
                    <a:p>
                      <a:pPr marL="52069" algn="ctr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HCR Dotum"/>
                          <a:cs typeface="HCR Dotum"/>
                        </a:rPr>
                        <a:t>100~1,000T</a:t>
                      </a:r>
                      <a:endParaRPr sz="1400">
                        <a:latin typeface="HCR Dotum"/>
                        <a:cs typeface="HCR Dotum"/>
                      </a:endParaRPr>
                    </a:p>
                    <a:p>
                      <a:pPr marL="31115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400" spc="-5" dirty="0">
                          <a:latin typeface="HCR Dotum"/>
                          <a:cs typeface="HCR Dotum"/>
                        </a:rPr>
                        <a:t>&gt;1,000T</a:t>
                      </a:r>
                      <a:endParaRPr sz="1400">
                        <a:latin typeface="HCR Dotum"/>
                        <a:cs typeface="HCR Dotum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HCR Dotum"/>
                          <a:cs typeface="HCR Dotum"/>
                        </a:rPr>
                        <a:t>1~10T</a:t>
                      </a:r>
                      <a:endParaRPr sz="1400">
                        <a:latin typeface="HCR Dotum"/>
                        <a:cs typeface="HCR Dotum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HCR Dotum"/>
                          <a:cs typeface="HCR Dotum"/>
                        </a:rPr>
                        <a:t>10~100T</a:t>
                      </a:r>
                      <a:endParaRPr sz="1400">
                        <a:latin typeface="HCR Dotum"/>
                        <a:cs typeface="HCR Dotum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HCR Dotum"/>
                          <a:cs typeface="HCR Dotum"/>
                        </a:rPr>
                        <a:t>100~1,000T</a:t>
                      </a:r>
                      <a:endParaRPr sz="1400">
                        <a:latin typeface="HCR Dotum"/>
                        <a:cs typeface="HCR Dotum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400" spc="-5" dirty="0">
                          <a:latin typeface="HCR Dotum"/>
                          <a:cs typeface="HCR Dotum"/>
                        </a:rPr>
                        <a:t>&gt;1,000T</a:t>
                      </a:r>
                      <a:endParaRPr sz="1400">
                        <a:latin typeface="HCR Dotum"/>
                        <a:cs typeface="HCR Dotum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0072">
                <a:tc>
                  <a:txBody>
                    <a:bodyPr/>
                    <a:lstStyle/>
                    <a:p>
                      <a:pPr marL="182880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400" spc="-10" dirty="0">
                          <a:latin typeface="HCR Dotum"/>
                          <a:cs typeface="HCR Dotum"/>
                        </a:rPr>
                        <a:t>注册结果告知</a:t>
                      </a:r>
                      <a:endParaRPr sz="1400">
                        <a:latin typeface="HCR Dotum"/>
                        <a:cs typeface="HCR Dotum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400" spc="-5" dirty="0">
                          <a:latin typeface="HCR Dotum"/>
                          <a:cs typeface="HCR Dotum"/>
                        </a:rPr>
                        <a:t>30日</a:t>
                      </a:r>
                      <a:endParaRPr sz="1400">
                        <a:latin typeface="HCR Dotum"/>
                        <a:cs typeface="HCR Dotum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400" spc="-5" dirty="0">
                          <a:latin typeface="HCR Dotum"/>
                          <a:cs typeface="HCR Dotum"/>
                        </a:rPr>
                        <a:t>30日</a:t>
                      </a:r>
                      <a:endParaRPr sz="1400">
                        <a:latin typeface="HCR Dotum"/>
                        <a:cs typeface="HCR Dotum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400" spc="-5" dirty="0">
                          <a:latin typeface="HCR Dotum"/>
                          <a:cs typeface="HCR Dotum"/>
                        </a:rPr>
                        <a:t>1~2周</a:t>
                      </a:r>
                      <a:endParaRPr sz="1400">
                        <a:latin typeface="HCR Dotum"/>
                        <a:cs typeface="HCR Dotum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0071"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400" spc="-10" dirty="0">
                          <a:latin typeface="HCR Dotum"/>
                          <a:cs typeface="HCR Dotum"/>
                        </a:rPr>
                        <a:t>列入现有物质名录</a:t>
                      </a:r>
                      <a:endParaRPr sz="1400">
                        <a:latin typeface="HCR Dotum"/>
                        <a:cs typeface="HCR Dotum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1400" dirty="0">
                          <a:latin typeface="HCR Dotum"/>
                          <a:cs typeface="HCR Dotum"/>
                        </a:rPr>
                        <a:t>X</a:t>
                      </a:r>
                      <a:endParaRPr sz="1400">
                        <a:latin typeface="HCR Dotum"/>
                        <a:cs typeface="HCR Dotum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1400" dirty="0">
                          <a:latin typeface="HCR Dotum"/>
                          <a:cs typeface="HCR Dotum"/>
                        </a:rPr>
                        <a:t>X</a:t>
                      </a:r>
                      <a:endParaRPr sz="1400">
                        <a:latin typeface="HCR Dotum"/>
                        <a:cs typeface="HCR Dotum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1400" dirty="0">
                          <a:latin typeface="HCR Dotum"/>
                          <a:cs typeface="HCR Dotum"/>
                        </a:rPr>
                        <a:t>X</a:t>
                      </a:r>
                      <a:endParaRPr sz="1400">
                        <a:latin typeface="HCR Dotum"/>
                        <a:cs typeface="HCR Dotum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0" y="908303"/>
            <a:ext cx="9144000" cy="73660"/>
          </a:xfrm>
          <a:custGeom>
            <a:avLst/>
            <a:gdLst/>
            <a:ahLst/>
            <a:cxnLst/>
            <a:rect l="l" t="t" r="r" b="b"/>
            <a:pathLst>
              <a:path w="9144000" h="73659">
                <a:moveTo>
                  <a:pt x="0" y="73151"/>
                </a:moveTo>
                <a:lnTo>
                  <a:pt x="9144000" y="73151"/>
                </a:lnTo>
                <a:lnTo>
                  <a:pt x="9144000" y="0"/>
                </a:lnTo>
                <a:lnTo>
                  <a:pt x="0" y="0"/>
                </a:lnTo>
                <a:lnTo>
                  <a:pt x="0" y="73151"/>
                </a:lnTo>
                <a:close/>
              </a:path>
            </a:pathLst>
          </a:custGeom>
          <a:solidFill>
            <a:srgbClr val="B9CD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332231"/>
            <a:ext cx="198120" cy="361315"/>
          </a:xfrm>
          <a:custGeom>
            <a:avLst/>
            <a:gdLst/>
            <a:ahLst/>
            <a:cxnLst/>
            <a:rect l="l" t="t" r="r" b="b"/>
            <a:pathLst>
              <a:path w="198120" h="361315">
                <a:moveTo>
                  <a:pt x="0" y="361188"/>
                </a:moveTo>
                <a:lnTo>
                  <a:pt x="198120" y="361188"/>
                </a:lnTo>
                <a:lnTo>
                  <a:pt x="198120" y="0"/>
                </a:lnTo>
                <a:lnTo>
                  <a:pt x="0" y="0"/>
                </a:lnTo>
                <a:lnTo>
                  <a:pt x="0" y="361188"/>
                </a:lnTo>
                <a:close/>
              </a:path>
            </a:pathLst>
          </a:custGeom>
          <a:solidFill>
            <a:srgbClr val="376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02272" y="314629"/>
            <a:ext cx="788670" cy="461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spc="5" dirty="0">
                <a:latin typeface="HCR Dotum"/>
                <a:cs typeface="HCR Dotum"/>
              </a:rPr>
              <a:t>概</a:t>
            </a:r>
            <a:r>
              <a:rPr sz="3000" dirty="0">
                <a:latin typeface="HCR Dotum"/>
                <a:cs typeface="HCR Dotum"/>
              </a:rPr>
              <a:t>要</a:t>
            </a:r>
            <a:endParaRPr sz="3000">
              <a:latin typeface="HCR Dotum"/>
              <a:cs typeface="HCR Dotum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30"/>
              </a:lnSpc>
            </a:pPr>
            <a:fld id="{81D60167-4931-47E6-BA6A-407CBD079E47}" type="slidenum">
              <a:rPr dirty="0">
                <a:latin typeface="HCR Dotum"/>
                <a:cs typeface="HCR Dotum"/>
              </a:rPr>
              <a:t>1</a:t>
            </a:fld>
            <a:endParaRPr dirty="0">
              <a:latin typeface="HCR Dotum"/>
              <a:cs typeface="HCR Dotum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5"/>
              </a:lnSpc>
            </a:pPr>
            <a:r>
              <a:rPr spc="-5" dirty="0">
                <a:latin typeface="Malgun Gothic"/>
                <a:cs typeface="Malgun Gothic"/>
              </a:rPr>
              <a:t>Copyright </a:t>
            </a:r>
            <a:r>
              <a:rPr dirty="0">
                <a:latin typeface="MS PGothic"/>
                <a:cs typeface="MS PGothic"/>
              </a:rPr>
              <a:t>ⓒ </a:t>
            </a:r>
            <a:r>
              <a:rPr spc="-5" dirty="0">
                <a:latin typeface="Malgun Gothic"/>
                <a:cs typeface="Malgun Gothic"/>
              </a:rPr>
              <a:t>2019 Korea Testing </a:t>
            </a:r>
            <a:r>
              <a:rPr dirty="0">
                <a:latin typeface="Malgun Gothic"/>
                <a:cs typeface="Malgun Gothic"/>
              </a:rPr>
              <a:t>&amp; </a:t>
            </a:r>
            <a:r>
              <a:rPr spc="-5" dirty="0">
                <a:latin typeface="Malgun Gothic"/>
                <a:cs typeface="Malgun Gothic"/>
              </a:rPr>
              <a:t>Research Institute </a:t>
            </a:r>
            <a:r>
              <a:rPr spc="-10" dirty="0">
                <a:latin typeface="Malgun Gothic"/>
                <a:cs typeface="Malgun Gothic"/>
              </a:rPr>
              <a:t>All </a:t>
            </a:r>
            <a:r>
              <a:rPr spc="-5" dirty="0">
                <a:latin typeface="Malgun Gothic"/>
                <a:cs typeface="Malgun Gothic"/>
              </a:rPr>
              <a:t>Rights</a:t>
            </a:r>
            <a:r>
              <a:rPr spc="160" dirty="0">
                <a:latin typeface="Malgun Gothic"/>
                <a:cs typeface="Malgun Gothic"/>
              </a:rPr>
              <a:t> </a:t>
            </a:r>
            <a:r>
              <a:rPr spc="-5" dirty="0">
                <a:latin typeface="Malgun Gothic"/>
                <a:cs typeface="Malgun Gothic"/>
              </a:rPr>
              <a:t>Reserved.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3"/>
              </a:spcBef>
            </a:pPr>
            <a:endParaRPr sz="1450">
              <a:latin typeface="Times New Roman"/>
              <a:cs typeface="Times New Roman"/>
            </a:endParaRPr>
          </a:p>
          <a:p>
            <a:pPr marR="83820" algn="r">
              <a:lnSpc>
                <a:spcPct val="100000"/>
              </a:lnSpc>
            </a:pPr>
            <a:r>
              <a:rPr sz="1400" dirty="0">
                <a:latin typeface="HCR Dotum"/>
                <a:cs typeface="HCR Dotum"/>
              </a:rPr>
              <a:t>5</a:t>
            </a:r>
            <a:endParaRPr sz="1400">
              <a:latin typeface="HCR Dotum"/>
              <a:cs typeface="HCR Dotum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3999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051" y="6618731"/>
            <a:ext cx="1914143" cy="2072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908303"/>
            <a:ext cx="9144000" cy="73660"/>
          </a:xfrm>
          <a:custGeom>
            <a:avLst/>
            <a:gdLst/>
            <a:ahLst/>
            <a:cxnLst/>
            <a:rect l="l" t="t" r="r" b="b"/>
            <a:pathLst>
              <a:path w="9144000" h="73659">
                <a:moveTo>
                  <a:pt x="0" y="73151"/>
                </a:moveTo>
                <a:lnTo>
                  <a:pt x="9144000" y="73151"/>
                </a:lnTo>
                <a:lnTo>
                  <a:pt x="9144000" y="0"/>
                </a:lnTo>
                <a:lnTo>
                  <a:pt x="0" y="0"/>
                </a:lnTo>
                <a:lnTo>
                  <a:pt x="0" y="73151"/>
                </a:lnTo>
                <a:close/>
              </a:path>
            </a:pathLst>
          </a:custGeom>
          <a:solidFill>
            <a:srgbClr val="B9CD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332231"/>
            <a:ext cx="198120" cy="361315"/>
          </a:xfrm>
          <a:custGeom>
            <a:avLst/>
            <a:gdLst/>
            <a:ahLst/>
            <a:cxnLst/>
            <a:rect l="l" t="t" r="r" b="b"/>
            <a:pathLst>
              <a:path w="198120" h="361315">
                <a:moveTo>
                  <a:pt x="0" y="361188"/>
                </a:moveTo>
                <a:lnTo>
                  <a:pt x="198120" y="361188"/>
                </a:lnTo>
                <a:lnTo>
                  <a:pt x="198120" y="0"/>
                </a:lnTo>
                <a:lnTo>
                  <a:pt x="0" y="0"/>
                </a:lnTo>
                <a:lnTo>
                  <a:pt x="0" y="361188"/>
                </a:lnTo>
                <a:close/>
              </a:path>
            </a:pathLst>
          </a:custGeom>
          <a:solidFill>
            <a:srgbClr val="376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5" dirty="0">
                <a:latin typeface="HCR Dotum"/>
                <a:cs typeface="HCR Dotum"/>
              </a:rPr>
              <a:t>主要体系</a:t>
            </a:r>
          </a:p>
        </p:txBody>
      </p:sp>
      <p:sp>
        <p:nvSpPr>
          <p:cNvPr id="8" name="object 8"/>
          <p:cNvSpPr/>
          <p:nvPr/>
        </p:nvSpPr>
        <p:spPr>
          <a:xfrm>
            <a:off x="4476750" y="2720337"/>
            <a:ext cx="504190" cy="1475740"/>
          </a:xfrm>
          <a:custGeom>
            <a:avLst/>
            <a:gdLst/>
            <a:ahLst/>
            <a:cxnLst/>
            <a:rect l="l" t="t" r="r" b="b"/>
            <a:pathLst>
              <a:path w="504189" h="1475739">
                <a:moveTo>
                  <a:pt x="0" y="1475613"/>
                </a:moveTo>
                <a:lnTo>
                  <a:pt x="503999" y="1475613"/>
                </a:lnTo>
                <a:lnTo>
                  <a:pt x="503999" y="0"/>
                </a:lnTo>
              </a:path>
            </a:pathLst>
          </a:custGeom>
          <a:ln w="2895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937315" y="2647950"/>
            <a:ext cx="86995" cy="86995"/>
          </a:xfrm>
          <a:custGeom>
            <a:avLst/>
            <a:gdLst/>
            <a:ahLst/>
            <a:cxnLst/>
            <a:rect l="l" t="t" r="r" b="b"/>
            <a:pathLst>
              <a:path w="86995" h="86994">
                <a:moveTo>
                  <a:pt x="43433" y="0"/>
                </a:moveTo>
                <a:lnTo>
                  <a:pt x="0" y="86867"/>
                </a:lnTo>
                <a:lnTo>
                  <a:pt x="86867" y="86867"/>
                </a:lnTo>
                <a:lnTo>
                  <a:pt x="43433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29689" y="3534917"/>
            <a:ext cx="1755775" cy="91440"/>
          </a:xfrm>
          <a:custGeom>
            <a:avLst/>
            <a:gdLst/>
            <a:ahLst/>
            <a:cxnLst/>
            <a:rect l="l" t="t" r="r" b="b"/>
            <a:pathLst>
              <a:path w="1755775" h="91439">
                <a:moveTo>
                  <a:pt x="0" y="0"/>
                </a:moveTo>
                <a:lnTo>
                  <a:pt x="1755444" y="0"/>
                </a:lnTo>
                <a:lnTo>
                  <a:pt x="1755444" y="90893"/>
                </a:lnTo>
              </a:path>
            </a:pathLst>
          </a:custGeom>
          <a:ln w="28956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41694" y="3611332"/>
            <a:ext cx="86995" cy="86995"/>
          </a:xfrm>
          <a:custGeom>
            <a:avLst/>
            <a:gdLst/>
            <a:ahLst/>
            <a:cxnLst/>
            <a:rect l="l" t="t" r="r" b="b"/>
            <a:pathLst>
              <a:path w="86994" h="86995">
                <a:moveTo>
                  <a:pt x="86868" y="0"/>
                </a:moveTo>
                <a:lnTo>
                  <a:pt x="0" y="0"/>
                </a:lnTo>
                <a:lnTo>
                  <a:pt x="43434" y="86868"/>
                </a:lnTo>
                <a:lnTo>
                  <a:pt x="86868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556510" y="4806689"/>
            <a:ext cx="528955" cy="283210"/>
          </a:xfrm>
          <a:custGeom>
            <a:avLst/>
            <a:gdLst/>
            <a:ahLst/>
            <a:cxnLst/>
            <a:rect l="l" t="t" r="r" b="b"/>
            <a:pathLst>
              <a:path w="528955" h="283210">
                <a:moveTo>
                  <a:pt x="0" y="282752"/>
                </a:moveTo>
                <a:lnTo>
                  <a:pt x="528777" y="282752"/>
                </a:lnTo>
                <a:lnTo>
                  <a:pt x="528777" y="0"/>
                </a:lnTo>
              </a:path>
            </a:pathLst>
          </a:custGeom>
          <a:ln w="28956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41846" y="4734305"/>
            <a:ext cx="86995" cy="86995"/>
          </a:xfrm>
          <a:custGeom>
            <a:avLst/>
            <a:gdLst/>
            <a:ahLst/>
            <a:cxnLst/>
            <a:rect l="l" t="t" r="r" b="b"/>
            <a:pathLst>
              <a:path w="86994" h="86995">
                <a:moveTo>
                  <a:pt x="43434" y="0"/>
                </a:moveTo>
                <a:lnTo>
                  <a:pt x="0" y="86868"/>
                </a:lnTo>
                <a:lnTo>
                  <a:pt x="86868" y="86868"/>
                </a:lnTo>
                <a:lnTo>
                  <a:pt x="43434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795772" y="2491276"/>
            <a:ext cx="259715" cy="0"/>
          </a:xfrm>
          <a:custGeom>
            <a:avLst/>
            <a:gdLst/>
            <a:ahLst/>
            <a:cxnLst/>
            <a:rect l="l" t="t" r="r" b="b"/>
            <a:pathLst>
              <a:path w="259714">
                <a:moveTo>
                  <a:pt x="0" y="0"/>
                </a:moveTo>
                <a:lnTo>
                  <a:pt x="259397" y="0"/>
                </a:lnTo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964435" y="2446157"/>
            <a:ext cx="78105" cy="90805"/>
          </a:xfrm>
          <a:custGeom>
            <a:avLst/>
            <a:gdLst/>
            <a:ahLst/>
            <a:cxnLst/>
            <a:rect l="l" t="t" r="r" b="b"/>
            <a:pathLst>
              <a:path w="78104" h="90805">
                <a:moveTo>
                  <a:pt x="101" y="0"/>
                </a:moveTo>
                <a:lnTo>
                  <a:pt x="77774" y="45427"/>
                </a:lnTo>
                <a:lnTo>
                  <a:pt x="0" y="90678"/>
                </a:lnTo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473708" y="2490977"/>
            <a:ext cx="266065" cy="0"/>
          </a:xfrm>
          <a:custGeom>
            <a:avLst/>
            <a:gdLst/>
            <a:ahLst/>
            <a:cxnLst/>
            <a:rect l="l" t="t" r="r" b="b"/>
            <a:pathLst>
              <a:path w="266064">
                <a:moveTo>
                  <a:pt x="0" y="0"/>
                </a:moveTo>
                <a:lnTo>
                  <a:pt x="265582" y="0"/>
                </a:lnTo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661570" y="2445645"/>
            <a:ext cx="78105" cy="90805"/>
          </a:xfrm>
          <a:custGeom>
            <a:avLst/>
            <a:gdLst/>
            <a:ahLst/>
            <a:cxnLst/>
            <a:rect l="l" t="t" r="r" b="b"/>
            <a:pathLst>
              <a:path w="78105" h="90805">
                <a:moveTo>
                  <a:pt x="0" y="90677"/>
                </a:moveTo>
                <a:lnTo>
                  <a:pt x="77724" y="45338"/>
                </a:lnTo>
                <a:lnTo>
                  <a:pt x="0" y="0"/>
                </a:lnTo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14884" y="2023872"/>
            <a:ext cx="1339595" cy="8442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07263" y="2019300"/>
            <a:ext cx="1353311" cy="9067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40791" y="2049779"/>
            <a:ext cx="1233170" cy="737870"/>
          </a:xfrm>
          <a:prstGeom prst="rect">
            <a:avLst/>
          </a:prstGeom>
          <a:solidFill>
            <a:srgbClr val="00B050"/>
          </a:solidFill>
        </p:spPr>
        <p:txBody>
          <a:bodyPr vert="horz" wrap="square" lIns="0" tIns="52069" rIns="0" bIns="0" rtlCol="0">
            <a:spAutoFit/>
          </a:bodyPr>
          <a:lstStyle/>
          <a:p>
            <a:pPr marL="171450" marR="165100" algn="ctr">
              <a:lnSpc>
                <a:spcPct val="100000"/>
              </a:lnSpc>
              <a:spcBef>
                <a:spcPts val="409"/>
              </a:spcBef>
            </a:pPr>
            <a:r>
              <a:rPr sz="1400" spc="-10" dirty="0">
                <a:solidFill>
                  <a:srgbClr val="0033CC"/>
                </a:solidFill>
                <a:latin typeface="HCR Dotum"/>
                <a:cs typeface="HCR Dotum"/>
              </a:rPr>
              <a:t>现有化学物  质预注册  [1吨以上]]</a:t>
            </a:r>
            <a:endParaRPr sz="1400">
              <a:latin typeface="HCR Dotum"/>
              <a:cs typeface="HCR Dotum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632959" y="1283208"/>
            <a:ext cx="1008887" cy="62941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632959" y="1277111"/>
            <a:ext cx="1008887" cy="69341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658867" y="1309116"/>
            <a:ext cx="902335" cy="523240"/>
          </a:xfrm>
          <a:custGeom>
            <a:avLst/>
            <a:gdLst/>
            <a:ahLst/>
            <a:cxnLst/>
            <a:rect l="l" t="t" r="r" b="b"/>
            <a:pathLst>
              <a:path w="902335" h="523239">
                <a:moveTo>
                  <a:pt x="0" y="0"/>
                </a:moveTo>
                <a:lnTo>
                  <a:pt x="902208" y="0"/>
                </a:lnTo>
                <a:lnTo>
                  <a:pt x="902208" y="522732"/>
                </a:lnTo>
                <a:lnTo>
                  <a:pt x="0" y="522732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752657" y="1360080"/>
            <a:ext cx="739140" cy="435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785" marR="5080" indent="-172720">
              <a:lnSpc>
                <a:spcPct val="100000"/>
              </a:lnSpc>
            </a:pPr>
            <a:r>
              <a:rPr sz="1400" dirty="0">
                <a:latin typeface="HCR Dotum"/>
                <a:cs typeface="HCR Dotum"/>
              </a:rPr>
              <a:t>有毒物质  </a:t>
            </a:r>
            <a:r>
              <a:rPr sz="1400" spc="-10" dirty="0">
                <a:latin typeface="HCR Dotum"/>
                <a:cs typeface="HCR Dotum"/>
              </a:rPr>
              <a:t>指定</a:t>
            </a:r>
            <a:endParaRPr sz="1400">
              <a:latin typeface="HCR Dotum"/>
              <a:cs typeface="HCR Dotum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7426452" y="1859279"/>
            <a:ext cx="1618487" cy="4145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530083" y="1853184"/>
            <a:ext cx="1411223" cy="48005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7452359" y="1885188"/>
            <a:ext cx="1511935" cy="307975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50165" rIns="0" bIns="0" rtlCol="0">
            <a:spAutoFit/>
          </a:bodyPr>
          <a:lstStyle/>
          <a:p>
            <a:pPr marL="210185">
              <a:lnSpc>
                <a:spcPct val="100000"/>
              </a:lnSpc>
              <a:spcBef>
                <a:spcPts val="395"/>
              </a:spcBef>
            </a:pPr>
            <a:r>
              <a:rPr sz="1400" spc="-10" dirty="0">
                <a:latin typeface="HCR Dotum"/>
                <a:cs typeface="HCR Dotum"/>
              </a:rPr>
              <a:t>许可物质指定</a:t>
            </a:r>
            <a:endParaRPr sz="1400">
              <a:latin typeface="HCR Dotum"/>
              <a:cs typeface="HCR Dotum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760220" y="1969007"/>
            <a:ext cx="2441447" cy="108356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837944" y="1965960"/>
            <a:ext cx="2282951" cy="112013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1786127" y="1994916"/>
            <a:ext cx="2334895" cy="977265"/>
          </a:xfrm>
          <a:prstGeom prst="rect">
            <a:avLst/>
          </a:prstGeom>
          <a:solidFill>
            <a:srgbClr val="00B050"/>
          </a:solidFill>
        </p:spPr>
        <p:txBody>
          <a:bodyPr vert="horz" wrap="square" lIns="0" tIns="53975" rIns="0" bIns="0" rtlCol="0">
            <a:spAutoFit/>
          </a:bodyPr>
          <a:lstStyle/>
          <a:p>
            <a:pPr marL="361315">
              <a:lnSpc>
                <a:spcPct val="100000"/>
              </a:lnSpc>
              <a:spcBef>
                <a:spcPts val="425"/>
              </a:spcBef>
            </a:pPr>
            <a:r>
              <a:rPr sz="1400" spc="-10" dirty="0">
                <a:latin typeface="HCR Dotum"/>
                <a:cs typeface="HCR Dotum"/>
              </a:rPr>
              <a:t>注册缓和期内注册</a:t>
            </a:r>
            <a:endParaRPr sz="1400">
              <a:latin typeface="HCR Dotum"/>
              <a:cs typeface="HCR Dotum"/>
            </a:endParaRPr>
          </a:p>
          <a:p>
            <a:pPr marL="6985" algn="ctr">
              <a:lnSpc>
                <a:spcPts val="1245"/>
              </a:lnSpc>
              <a:spcBef>
                <a:spcPts val="5"/>
              </a:spcBef>
            </a:pPr>
            <a:r>
              <a:rPr sz="1050" spc="-5" dirty="0">
                <a:solidFill>
                  <a:srgbClr val="0033CC"/>
                </a:solidFill>
                <a:latin typeface="HCR Dotum"/>
                <a:cs typeface="HCR Dotum"/>
              </a:rPr>
              <a:t>&gt;1000吨&amp;1吨以上CMR </a:t>
            </a:r>
            <a:r>
              <a:rPr sz="1050" dirty="0">
                <a:solidFill>
                  <a:srgbClr val="0033CC"/>
                </a:solidFill>
                <a:latin typeface="HCR Dotum"/>
                <a:cs typeface="HCR Dotum"/>
              </a:rPr>
              <a:t>:</a:t>
            </a:r>
            <a:r>
              <a:rPr sz="1050" spc="-125" dirty="0">
                <a:solidFill>
                  <a:srgbClr val="0033CC"/>
                </a:solidFill>
                <a:latin typeface="HCR Dotum"/>
                <a:cs typeface="HCR Dotum"/>
              </a:rPr>
              <a:t> </a:t>
            </a:r>
            <a:r>
              <a:rPr sz="1050" spc="-5" dirty="0">
                <a:solidFill>
                  <a:srgbClr val="0033CC"/>
                </a:solidFill>
                <a:latin typeface="HCR Dotum"/>
                <a:cs typeface="HCR Dotum"/>
              </a:rPr>
              <a:t>‘21.12.31</a:t>
            </a:r>
            <a:endParaRPr sz="1050">
              <a:latin typeface="HCR Dotum"/>
              <a:cs typeface="HCR Dotum"/>
            </a:endParaRPr>
          </a:p>
          <a:p>
            <a:pPr algn="ctr">
              <a:lnSpc>
                <a:spcPts val="1305"/>
              </a:lnSpc>
            </a:pPr>
            <a:r>
              <a:rPr sz="1100" spc="-5" dirty="0">
                <a:solidFill>
                  <a:srgbClr val="0033CC"/>
                </a:solidFill>
                <a:latin typeface="HCR Dotum"/>
                <a:cs typeface="HCR Dotum"/>
              </a:rPr>
              <a:t>100-1000吨 </a:t>
            </a:r>
            <a:r>
              <a:rPr sz="1100" dirty="0">
                <a:solidFill>
                  <a:srgbClr val="0033CC"/>
                </a:solidFill>
                <a:latin typeface="HCR Dotum"/>
                <a:cs typeface="HCR Dotum"/>
              </a:rPr>
              <a:t>:</a:t>
            </a:r>
            <a:r>
              <a:rPr sz="1100" spc="-110" dirty="0">
                <a:solidFill>
                  <a:srgbClr val="0033CC"/>
                </a:solidFill>
                <a:latin typeface="HCR Dotum"/>
                <a:cs typeface="HCR Dotum"/>
              </a:rPr>
              <a:t> </a:t>
            </a:r>
            <a:r>
              <a:rPr sz="1100" spc="-10" dirty="0">
                <a:solidFill>
                  <a:srgbClr val="0033CC"/>
                </a:solidFill>
                <a:latin typeface="HCR Dotum"/>
                <a:cs typeface="HCR Dotum"/>
              </a:rPr>
              <a:t>‘24.12.31</a:t>
            </a:r>
            <a:endParaRPr sz="1100">
              <a:latin typeface="HCR Dotum"/>
              <a:cs typeface="HCR Dotum"/>
            </a:endParaRPr>
          </a:p>
          <a:p>
            <a:pPr marR="31115" algn="ctr">
              <a:lnSpc>
                <a:spcPct val="100000"/>
              </a:lnSpc>
              <a:spcBef>
                <a:spcPts val="20"/>
              </a:spcBef>
            </a:pPr>
            <a:r>
              <a:rPr sz="1100" spc="-5" dirty="0">
                <a:solidFill>
                  <a:srgbClr val="0033CC"/>
                </a:solidFill>
                <a:latin typeface="HCR Dotum"/>
                <a:cs typeface="HCR Dotum"/>
              </a:rPr>
              <a:t>10-100吨:</a:t>
            </a:r>
            <a:r>
              <a:rPr sz="1100" spc="-60" dirty="0">
                <a:solidFill>
                  <a:srgbClr val="0033CC"/>
                </a:solidFill>
                <a:latin typeface="HCR Dotum"/>
                <a:cs typeface="HCR Dotum"/>
              </a:rPr>
              <a:t> </a:t>
            </a:r>
            <a:r>
              <a:rPr sz="1100" spc="-10" dirty="0">
                <a:solidFill>
                  <a:srgbClr val="0033CC"/>
                </a:solidFill>
                <a:latin typeface="HCR Dotum"/>
                <a:cs typeface="HCR Dotum"/>
              </a:rPr>
              <a:t>‘27.12.31</a:t>
            </a:r>
            <a:endParaRPr sz="1100">
              <a:latin typeface="HCR Dotum"/>
              <a:cs typeface="HCR Dotum"/>
            </a:endParaRPr>
          </a:p>
          <a:p>
            <a:pPr algn="ctr">
              <a:lnSpc>
                <a:spcPct val="100000"/>
              </a:lnSpc>
            </a:pPr>
            <a:r>
              <a:rPr sz="1100" dirty="0">
                <a:solidFill>
                  <a:srgbClr val="0033CC"/>
                </a:solidFill>
                <a:latin typeface="HCR Dotum"/>
                <a:cs typeface="HCR Dotum"/>
              </a:rPr>
              <a:t>1-10吨:</a:t>
            </a:r>
            <a:r>
              <a:rPr sz="1100" spc="-75" dirty="0">
                <a:solidFill>
                  <a:srgbClr val="0033CC"/>
                </a:solidFill>
                <a:latin typeface="HCR Dotum"/>
                <a:cs typeface="HCR Dotum"/>
              </a:rPr>
              <a:t> </a:t>
            </a:r>
            <a:r>
              <a:rPr sz="1100" spc="-10" dirty="0">
                <a:solidFill>
                  <a:srgbClr val="0033CC"/>
                </a:solidFill>
                <a:latin typeface="HCR Dotum"/>
                <a:cs typeface="HCR Dotum"/>
              </a:rPr>
              <a:t>‘30.12.31</a:t>
            </a:r>
            <a:endParaRPr sz="1100">
              <a:latin typeface="HCR Dotum"/>
              <a:cs typeface="HCR Dotum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399788" y="2310384"/>
            <a:ext cx="1476755" cy="41452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518659" y="2302764"/>
            <a:ext cx="1237487" cy="48005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4425696" y="2336292"/>
            <a:ext cx="1370330" cy="307975"/>
          </a:xfrm>
          <a:prstGeom prst="rect">
            <a:avLst/>
          </a:prstGeom>
          <a:solidFill>
            <a:srgbClr val="00FFFF"/>
          </a:solidFill>
        </p:spPr>
        <p:txBody>
          <a:bodyPr vert="horz" wrap="square" lIns="0" tIns="50165" rIns="0" bIns="0" rtlCol="0">
            <a:spAutoFit/>
          </a:bodyPr>
          <a:lstStyle/>
          <a:p>
            <a:pPr marL="226695">
              <a:lnSpc>
                <a:spcPct val="100000"/>
              </a:lnSpc>
              <a:spcBef>
                <a:spcPts val="395"/>
              </a:spcBef>
            </a:pPr>
            <a:r>
              <a:rPr sz="1400" dirty="0">
                <a:latin typeface="HCR Dotum"/>
                <a:cs typeface="HCR Dotum"/>
              </a:rPr>
              <a:t>危害性审查</a:t>
            </a:r>
            <a:endParaRPr sz="1400">
              <a:latin typeface="HCR Dotum"/>
              <a:cs typeface="HCR Dotum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042659" y="2310383"/>
            <a:ext cx="1164323" cy="41452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031991" y="2304288"/>
            <a:ext cx="1181099" cy="48005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6068567" y="2336292"/>
            <a:ext cx="1057910" cy="307975"/>
          </a:xfrm>
          <a:prstGeom prst="rect">
            <a:avLst/>
          </a:prstGeom>
          <a:solidFill>
            <a:srgbClr val="00FFFF"/>
          </a:solidFill>
        </p:spPr>
        <p:txBody>
          <a:bodyPr vert="horz" wrap="square" lIns="0" tIns="50800" rIns="0" bIns="0" rtlCol="0">
            <a:spAutoFit/>
          </a:bodyPr>
          <a:lstStyle/>
          <a:p>
            <a:pPr marL="97155">
              <a:lnSpc>
                <a:spcPct val="100000"/>
              </a:lnSpc>
              <a:spcBef>
                <a:spcPts val="400"/>
              </a:spcBef>
            </a:pPr>
            <a:r>
              <a:rPr sz="1400" spc="-10" dirty="0">
                <a:latin typeface="HCR Dotum"/>
                <a:cs typeface="HCR Dotum"/>
              </a:rPr>
              <a:t>危害性评价</a:t>
            </a:r>
            <a:endParaRPr sz="1400">
              <a:latin typeface="HCR Dotum"/>
              <a:cs typeface="HCR Dotum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7426452" y="2663951"/>
            <a:ext cx="1618487" cy="62941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514843" y="2657855"/>
            <a:ext cx="1440179" cy="69341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7452359" y="2689860"/>
            <a:ext cx="1511935" cy="523240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50800" rIns="0" bIns="0" rtlCol="0">
            <a:spAutoFit/>
          </a:bodyPr>
          <a:lstStyle/>
          <a:p>
            <a:pPr marL="488950" marR="261620" indent="-220979">
              <a:lnSpc>
                <a:spcPct val="100000"/>
              </a:lnSpc>
              <a:spcBef>
                <a:spcPts val="400"/>
              </a:spcBef>
            </a:pPr>
            <a:r>
              <a:rPr sz="1400" spc="-10" dirty="0">
                <a:latin typeface="HCR Dotum"/>
                <a:cs typeface="HCR Dotum"/>
              </a:rPr>
              <a:t>限用･禁用物  质指定</a:t>
            </a:r>
            <a:endParaRPr sz="1400">
              <a:latin typeface="HCR Dotum"/>
              <a:cs typeface="HCR Dotum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87452" y="5721096"/>
            <a:ext cx="1368551" cy="62941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93547" y="5715000"/>
            <a:ext cx="1353311" cy="69342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13359" y="5747003"/>
            <a:ext cx="1262380" cy="523240"/>
          </a:xfrm>
          <a:prstGeom prst="rect">
            <a:avLst/>
          </a:prstGeom>
          <a:solidFill>
            <a:srgbClr val="00B050"/>
          </a:solidFill>
        </p:spPr>
        <p:txBody>
          <a:bodyPr vert="horz" wrap="square" lIns="0" tIns="50800" rIns="0" bIns="0" rtlCol="0">
            <a:spAutoFit/>
          </a:bodyPr>
          <a:lstStyle/>
          <a:p>
            <a:pPr marL="186055">
              <a:lnSpc>
                <a:spcPct val="100000"/>
              </a:lnSpc>
              <a:spcBef>
                <a:spcPts val="400"/>
              </a:spcBef>
            </a:pPr>
            <a:r>
              <a:rPr sz="1400" spc="-10" dirty="0">
                <a:latin typeface="HCR Dotum"/>
                <a:cs typeface="HCR Dotum"/>
              </a:rPr>
              <a:t>新化学物质</a:t>
            </a:r>
            <a:endParaRPr sz="1400">
              <a:latin typeface="HCR Dotum"/>
              <a:cs typeface="HCR Dotum"/>
            </a:endParaRPr>
          </a:p>
          <a:p>
            <a:pPr marL="180975">
              <a:lnSpc>
                <a:spcPct val="100000"/>
              </a:lnSpc>
            </a:pPr>
            <a:r>
              <a:rPr sz="1400" dirty="0">
                <a:solidFill>
                  <a:srgbClr val="0033CC"/>
                </a:solidFill>
                <a:latin typeface="HCR Dotum"/>
                <a:cs typeface="HCR Dotum"/>
              </a:rPr>
              <a:t>[0.1吨以上]</a:t>
            </a:r>
            <a:endParaRPr sz="1400">
              <a:latin typeface="HCR Dotum"/>
              <a:cs typeface="HCR Dotum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7559040" y="4148328"/>
            <a:ext cx="1295400" cy="277495"/>
          </a:xfrm>
          <a:custGeom>
            <a:avLst/>
            <a:gdLst/>
            <a:ahLst/>
            <a:cxnLst/>
            <a:rect l="l" t="t" r="r" b="b"/>
            <a:pathLst>
              <a:path w="1295400" h="277495">
                <a:moveTo>
                  <a:pt x="0" y="0"/>
                </a:moveTo>
                <a:lnTo>
                  <a:pt x="1295400" y="0"/>
                </a:lnTo>
                <a:lnTo>
                  <a:pt x="1295400" y="277368"/>
                </a:lnTo>
                <a:lnTo>
                  <a:pt x="0" y="277368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7652537" y="4199750"/>
            <a:ext cx="1092200" cy="192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HCR Dotum"/>
                <a:cs typeface="HCR Dotum"/>
              </a:rPr>
              <a:t>国际公约等考虑</a:t>
            </a:r>
            <a:endParaRPr sz="1200">
              <a:latin typeface="HCR Dotum"/>
              <a:cs typeface="HCR Dotum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121658" y="2484882"/>
            <a:ext cx="280035" cy="5715"/>
          </a:xfrm>
          <a:custGeom>
            <a:avLst/>
            <a:gdLst/>
            <a:ahLst/>
            <a:cxnLst/>
            <a:rect l="l" t="t" r="r" b="b"/>
            <a:pathLst>
              <a:path w="280035" h="5714">
                <a:moveTo>
                  <a:pt x="0" y="0"/>
                </a:moveTo>
                <a:lnTo>
                  <a:pt x="279806" y="5562"/>
                </a:lnTo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322853" y="2443563"/>
            <a:ext cx="78740" cy="90805"/>
          </a:xfrm>
          <a:custGeom>
            <a:avLst/>
            <a:gdLst/>
            <a:ahLst/>
            <a:cxnLst/>
            <a:rect l="l" t="t" r="r" b="b"/>
            <a:pathLst>
              <a:path w="78739" h="90805">
                <a:moveTo>
                  <a:pt x="1803" y="0"/>
                </a:moveTo>
                <a:lnTo>
                  <a:pt x="78612" y="46875"/>
                </a:lnTo>
                <a:lnTo>
                  <a:pt x="0" y="90665"/>
                </a:lnTo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207502" y="3213359"/>
            <a:ext cx="2540" cy="937260"/>
          </a:xfrm>
          <a:custGeom>
            <a:avLst/>
            <a:gdLst/>
            <a:ahLst/>
            <a:cxnLst/>
            <a:rect l="l" t="t" r="r" b="b"/>
            <a:pathLst>
              <a:path w="2540" h="937260">
                <a:moveTo>
                  <a:pt x="0" y="936650"/>
                </a:moveTo>
                <a:lnTo>
                  <a:pt x="2019" y="0"/>
                </a:lnTo>
              </a:path>
            </a:pathLst>
          </a:custGeom>
          <a:ln w="25908">
            <a:solidFill>
              <a:srgbClr val="A7A8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10810" y="1858257"/>
            <a:ext cx="1905" cy="478790"/>
          </a:xfrm>
          <a:custGeom>
            <a:avLst/>
            <a:gdLst/>
            <a:ahLst/>
            <a:cxnLst/>
            <a:rect l="l" t="t" r="r" b="b"/>
            <a:pathLst>
              <a:path w="1904" h="478789">
                <a:moveTo>
                  <a:pt x="1511" y="478586"/>
                </a:moveTo>
                <a:lnTo>
                  <a:pt x="0" y="0"/>
                </a:lnTo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065715" y="1858258"/>
            <a:ext cx="90805" cy="78105"/>
          </a:xfrm>
          <a:custGeom>
            <a:avLst/>
            <a:gdLst/>
            <a:ahLst/>
            <a:cxnLst/>
            <a:rect l="l" t="t" r="r" b="b"/>
            <a:pathLst>
              <a:path w="90804" h="78105">
                <a:moveTo>
                  <a:pt x="0" y="77863"/>
                </a:moveTo>
                <a:lnTo>
                  <a:pt x="45097" y="0"/>
                </a:lnTo>
                <a:lnTo>
                  <a:pt x="90678" y="77584"/>
                </a:lnTo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126985" y="2490977"/>
            <a:ext cx="300990" cy="461009"/>
          </a:xfrm>
          <a:custGeom>
            <a:avLst/>
            <a:gdLst/>
            <a:ahLst/>
            <a:cxnLst/>
            <a:rect l="l" t="t" r="r" b="b"/>
            <a:pathLst>
              <a:path w="300990" h="461010">
                <a:moveTo>
                  <a:pt x="0" y="0"/>
                </a:moveTo>
                <a:lnTo>
                  <a:pt x="163093" y="0"/>
                </a:lnTo>
                <a:lnTo>
                  <a:pt x="163093" y="460476"/>
                </a:lnTo>
                <a:lnTo>
                  <a:pt x="300532" y="460476"/>
                </a:lnTo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349792" y="2906109"/>
            <a:ext cx="78105" cy="90805"/>
          </a:xfrm>
          <a:custGeom>
            <a:avLst/>
            <a:gdLst/>
            <a:ahLst/>
            <a:cxnLst/>
            <a:rect l="l" t="t" r="r" b="b"/>
            <a:pathLst>
              <a:path w="78104" h="90805">
                <a:moveTo>
                  <a:pt x="0" y="0"/>
                </a:moveTo>
                <a:lnTo>
                  <a:pt x="77724" y="45339"/>
                </a:lnTo>
                <a:lnTo>
                  <a:pt x="0" y="90678"/>
                </a:lnTo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126985" y="2039875"/>
            <a:ext cx="300990" cy="451484"/>
          </a:xfrm>
          <a:custGeom>
            <a:avLst/>
            <a:gdLst/>
            <a:ahLst/>
            <a:cxnLst/>
            <a:rect l="l" t="t" r="r" b="b"/>
            <a:pathLst>
              <a:path w="300990" h="451485">
                <a:moveTo>
                  <a:pt x="0" y="451345"/>
                </a:moveTo>
                <a:lnTo>
                  <a:pt x="163093" y="451345"/>
                </a:lnTo>
                <a:lnTo>
                  <a:pt x="163093" y="0"/>
                </a:lnTo>
                <a:lnTo>
                  <a:pt x="300532" y="0"/>
                </a:lnTo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349792" y="1994540"/>
            <a:ext cx="78105" cy="90805"/>
          </a:xfrm>
          <a:custGeom>
            <a:avLst/>
            <a:gdLst/>
            <a:ahLst/>
            <a:cxnLst/>
            <a:rect l="l" t="t" r="r" b="b"/>
            <a:pathLst>
              <a:path w="78104" h="90805">
                <a:moveTo>
                  <a:pt x="0" y="90677"/>
                </a:moveTo>
                <a:lnTo>
                  <a:pt x="77724" y="45338"/>
                </a:lnTo>
                <a:lnTo>
                  <a:pt x="0" y="0"/>
                </a:lnTo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724144" y="4148328"/>
            <a:ext cx="1763395" cy="769620"/>
          </a:xfrm>
          <a:custGeom>
            <a:avLst/>
            <a:gdLst/>
            <a:ahLst/>
            <a:cxnLst/>
            <a:rect l="l" t="t" r="r" b="b"/>
            <a:pathLst>
              <a:path w="1763395" h="769620">
                <a:moveTo>
                  <a:pt x="0" y="0"/>
                </a:moveTo>
                <a:lnTo>
                  <a:pt x="1763268" y="0"/>
                </a:lnTo>
                <a:lnTo>
                  <a:pt x="1763268" y="769619"/>
                </a:lnTo>
                <a:lnTo>
                  <a:pt x="0" y="769619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5823496" y="4202226"/>
            <a:ext cx="1563370" cy="680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1100" spc="-5" dirty="0">
                <a:solidFill>
                  <a:srgbClr val="FF0000"/>
                </a:solidFill>
                <a:latin typeface="HCR Dotum"/>
                <a:cs typeface="HCR Dotum"/>
              </a:rPr>
              <a:t>10吨以上  </a:t>
            </a:r>
            <a:r>
              <a:rPr sz="1100" spc="-5" dirty="0">
                <a:latin typeface="HCR Dotum"/>
                <a:cs typeface="HCR Dotum"/>
              </a:rPr>
              <a:t>(从100吨阶段性加强)或  危害性审查结果需要危害  性评价时</a:t>
            </a:r>
            <a:endParaRPr sz="1100">
              <a:latin typeface="HCR Dotum"/>
              <a:cs typeface="HCR Dotum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1748027" y="5734811"/>
            <a:ext cx="2482596" cy="598931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371344" y="5736335"/>
            <a:ext cx="1232915" cy="624839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1773935" y="5760720"/>
            <a:ext cx="2376170" cy="492759"/>
          </a:xfrm>
          <a:prstGeom prst="rect">
            <a:avLst/>
          </a:prstGeom>
          <a:solidFill>
            <a:srgbClr val="00B050"/>
          </a:solidFill>
        </p:spPr>
        <p:txBody>
          <a:bodyPr vert="horz" wrap="square" lIns="0" tIns="57785" rIns="0" bIns="0" rtlCol="0">
            <a:spAutoFit/>
          </a:bodyPr>
          <a:lstStyle/>
          <a:p>
            <a:pPr marL="369570" algn="ctr">
              <a:lnSpc>
                <a:spcPts val="1675"/>
              </a:lnSpc>
              <a:spcBef>
                <a:spcPts val="455"/>
              </a:spcBef>
            </a:pPr>
            <a:r>
              <a:rPr sz="1400" spc="-10" dirty="0">
                <a:latin typeface="HCR Dotum"/>
                <a:cs typeface="HCR Dotum"/>
              </a:rPr>
              <a:t>注册</a:t>
            </a:r>
            <a:endParaRPr sz="1400">
              <a:latin typeface="HCR Dotum"/>
              <a:cs typeface="HCR Dotum"/>
            </a:endParaRPr>
          </a:p>
          <a:p>
            <a:pPr marL="370205" algn="ctr">
              <a:lnSpc>
                <a:spcPts val="1315"/>
              </a:lnSpc>
            </a:pPr>
            <a:r>
              <a:rPr sz="1100" dirty="0">
                <a:solidFill>
                  <a:srgbClr val="0033CC"/>
                </a:solidFill>
                <a:latin typeface="HCR Dotum"/>
                <a:cs typeface="HCR Dotum"/>
              </a:rPr>
              <a:t>[制造/进口之前]</a:t>
            </a:r>
            <a:endParaRPr sz="1100">
              <a:latin typeface="HCR Dotum"/>
              <a:cs typeface="HCR Dotum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1497330" y="6015990"/>
            <a:ext cx="262890" cy="0"/>
          </a:xfrm>
          <a:custGeom>
            <a:avLst/>
            <a:gdLst/>
            <a:ahLst/>
            <a:cxnLst/>
            <a:rect l="l" t="t" r="r" b="b"/>
            <a:pathLst>
              <a:path w="262889">
                <a:moveTo>
                  <a:pt x="0" y="0"/>
                </a:moveTo>
                <a:lnTo>
                  <a:pt x="262356" y="0"/>
                </a:lnTo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681958" y="5970656"/>
            <a:ext cx="78105" cy="90805"/>
          </a:xfrm>
          <a:custGeom>
            <a:avLst/>
            <a:gdLst/>
            <a:ahLst/>
            <a:cxnLst/>
            <a:rect l="l" t="t" r="r" b="b"/>
            <a:pathLst>
              <a:path w="78105" h="90804">
                <a:moveTo>
                  <a:pt x="0" y="90677"/>
                </a:moveTo>
                <a:lnTo>
                  <a:pt x="77724" y="45338"/>
                </a:lnTo>
                <a:lnTo>
                  <a:pt x="0" y="0"/>
                </a:lnTo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50614" y="2717294"/>
            <a:ext cx="962025" cy="3291204"/>
          </a:xfrm>
          <a:custGeom>
            <a:avLst/>
            <a:gdLst/>
            <a:ahLst/>
            <a:cxnLst/>
            <a:rect l="l" t="t" r="r" b="b"/>
            <a:pathLst>
              <a:path w="962025" h="3291204">
                <a:moveTo>
                  <a:pt x="0" y="3290798"/>
                </a:moveTo>
                <a:lnTo>
                  <a:pt x="962025" y="3290798"/>
                </a:lnTo>
                <a:lnTo>
                  <a:pt x="962025" y="0"/>
                </a:lnTo>
              </a:path>
            </a:pathLst>
          </a:custGeom>
          <a:ln w="28956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069211" y="2644901"/>
            <a:ext cx="86995" cy="86995"/>
          </a:xfrm>
          <a:custGeom>
            <a:avLst/>
            <a:gdLst/>
            <a:ahLst/>
            <a:cxnLst/>
            <a:rect l="l" t="t" r="r" b="b"/>
            <a:pathLst>
              <a:path w="86995" h="86994">
                <a:moveTo>
                  <a:pt x="43433" y="0"/>
                </a:moveTo>
                <a:lnTo>
                  <a:pt x="0" y="86867"/>
                </a:lnTo>
                <a:lnTo>
                  <a:pt x="86867" y="86867"/>
                </a:lnTo>
                <a:lnTo>
                  <a:pt x="43433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589018" y="2678429"/>
            <a:ext cx="8890" cy="1450975"/>
          </a:xfrm>
          <a:custGeom>
            <a:avLst/>
            <a:gdLst/>
            <a:ahLst/>
            <a:cxnLst/>
            <a:rect l="l" t="t" r="r" b="b"/>
            <a:pathLst>
              <a:path w="8890" h="1450975">
                <a:moveTo>
                  <a:pt x="8763" y="0"/>
                </a:moveTo>
                <a:lnTo>
                  <a:pt x="0" y="1450759"/>
                </a:lnTo>
              </a:path>
            </a:pathLst>
          </a:custGeom>
          <a:ln w="28956">
            <a:solidFill>
              <a:srgbClr val="A7A8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87452" y="4747259"/>
            <a:ext cx="1368551" cy="630935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93547" y="4742688"/>
            <a:ext cx="1353311" cy="693419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213359" y="4773167"/>
            <a:ext cx="1262380" cy="524510"/>
          </a:xfrm>
          <a:prstGeom prst="rect">
            <a:avLst/>
          </a:prstGeom>
          <a:solidFill>
            <a:srgbClr val="C3D69B"/>
          </a:solidFill>
        </p:spPr>
        <p:txBody>
          <a:bodyPr vert="horz" wrap="square" lIns="0" tIns="52069" rIns="0" bIns="0" rtlCol="0">
            <a:spAutoFit/>
          </a:bodyPr>
          <a:lstStyle/>
          <a:p>
            <a:pPr marL="186055">
              <a:lnSpc>
                <a:spcPct val="100000"/>
              </a:lnSpc>
              <a:spcBef>
                <a:spcPts val="409"/>
              </a:spcBef>
            </a:pPr>
            <a:r>
              <a:rPr sz="1400" spc="-10" dirty="0">
                <a:latin typeface="HCR Dotum"/>
                <a:cs typeface="HCR Dotum"/>
              </a:rPr>
              <a:t>新化学物质</a:t>
            </a:r>
            <a:endParaRPr sz="1400">
              <a:latin typeface="HCR Dotum"/>
              <a:cs typeface="HCR Dotum"/>
            </a:endParaRPr>
          </a:p>
          <a:p>
            <a:pPr marL="179705">
              <a:lnSpc>
                <a:spcPct val="100000"/>
              </a:lnSpc>
            </a:pPr>
            <a:r>
              <a:rPr sz="1400" spc="5" dirty="0">
                <a:solidFill>
                  <a:srgbClr val="FF0000"/>
                </a:solidFill>
                <a:latin typeface="HCR Dotum"/>
                <a:cs typeface="HCR Dotum"/>
              </a:rPr>
              <a:t>[小于0.1吨]</a:t>
            </a:r>
            <a:endParaRPr sz="1400">
              <a:latin typeface="HCR Dotum"/>
              <a:cs typeface="HCR Dotum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211836" y="3255264"/>
            <a:ext cx="1339595" cy="629411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04215" y="3249167"/>
            <a:ext cx="1353311" cy="693419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237743" y="3281171"/>
            <a:ext cx="1233170" cy="523240"/>
          </a:xfrm>
          <a:prstGeom prst="rect">
            <a:avLst/>
          </a:prstGeom>
          <a:solidFill>
            <a:srgbClr val="C3D69B"/>
          </a:solidFill>
        </p:spPr>
        <p:txBody>
          <a:bodyPr vert="horz" wrap="square" lIns="0" tIns="51435" rIns="0" bIns="0" rtlCol="0">
            <a:spAutoFit/>
          </a:bodyPr>
          <a:lstStyle/>
          <a:p>
            <a:pPr marL="151130" marR="142240" indent="20955">
              <a:lnSpc>
                <a:spcPct val="100000"/>
              </a:lnSpc>
              <a:spcBef>
                <a:spcPts val="405"/>
              </a:spcBef>
            </a:pPr>
            <a:r>
              <a:rPr sz="1400" spc="-10" dirty="0">
                <a:latin typeface="HCR Dotum"/>
                <a:cs typeface="HCR Dotum"/>
              </a:rPr>
              <a:t>现有化学物  质</a:t>
            </a:r>
            <a:r>
              <a:rPr sz="1400" spc="5" dirty="0">
                <a:latin typeface="HCR Dotum"/>
                <a:cs typeface="HCR Dotum"/>
              </a:rPr>
              <a:t>[小于1</a:t>
            </a:r>
            <a:r>
              <a:rPr sz="1400" spc="-10" dirty="0">
                <a:latin typeface="HCR Dotum"/>
                <a:cs typeface="HCR Dotum"/>
              </a:rPr>
              <a:t>吨</a:t>
            </a:r>
            <a:r>
              <a:rPr sz="1400" dirty="0">
                <a:latin typeface="HCR Dotum"/>
                <a:cs typeface="HCR Dotum"/>
              </a:rPr>
              <a:t>]</a:t>
            </a:r>
            <a:endParaRPr sz="1400">
              <a:latin typeface="HCR Dotum"/>
              <a:cs typeface="HCR Dotum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2412492" y="3697223"/>
            <a:ext cx="1344295" cy="1036319"/>
          </a:xfrm>
          <a:custGeom>
            <a:avLst/>
            <a:gdLst/>
            <a:ahLst/>
            <a:cxnLst/>
            <a:rect l="l" t="t" r="r" b="b"/>
            <a:pathLst>
              <a:path w="1344295" h="1036320">
                <a:moveTo>
                  <a:pt x="672084" y="0"/>
                </a:moveTo>
                <a:lnTo>
                  <a:pt x="0" y="518159"/>
                </a:lnTo>
                <a:lnTo>
                  <a:pt x="672084" y="1036319"/>
                </a:lnTo>
                <a:lnTo>
                  <a:pt x="1344168" y="518159"/>
                </a:lnTo>
                <a:lnTo>
                  <a:pt x="672084" y="0"/>
                </a:lnTo>
                <a:close/>
              </a:path>
            </a:pathLst>
          </a:custGeom>
          <a:solidFill>
            <a:srgbClr val="C3D6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2567571" y="4019143"/>
            <a:ext cx="1092200" cy="558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1200" dirty="0">
                <a:latin typeface="HCR Dotum"/>
                <a:cs typeface="HCR Dotum"/>
              </a:rPr>
              <a:t>有、危害性或国  内流通量标准符  合</a:t>
            </a:r>
            <a:endParaRPr sz="1200">
              <a:latin typeface="HCR Dotum"/>
              <a:cs typeface="HCR Dotum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1737360" y="4873752"/>
            <a:ext cx="1051559" cy="414527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929383" y="4867655"/>
            <a:ext cx="664463" cy="480059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1763267" y="4899659"/>
            <a:ext cx="944880" cy="307975"/>
          </a:xfrm>
          <a:prstGeom prst="rect">
            <a:avLst/>
          </a:prstGeom>
          <a:solidFill>
            <a:srgbClr val="C3D69B"/>
          </a:solidFill>
        </p:spPr>
        <p:txBody>
          <a:bodyPr vert="horz" wrap="square" lIns="0" tIns="51435" rIns="0" bIns="0" rtlCol="0">
            <a:spAutoFit/>
          </a:bodyPr>
          <a:lstStyle/>
          <a:p>
            <a:pPr marL="299720">
              <a:lnSpc>
                <a:spcPct val="100000"/>
              </a:lnSpc>
              <a:spcBef>
                <a:spcPts val="405"/>
              </a:spcBef>
            </a:pPr>
            <a:r>
              <a:rPr sz="1400" spc="-10" dirty="0">
                <a:latin typeface="HCR Dotum"/>
                <a:cs typeface="HCR Dotum"/>
              </a:rPr>
              <a:t>备案</a:t>
            </a:r>
            <a:endParaRPr sz="1400">
              <a:latin typeface="HCR Dotum"/>
              <a:cs typeface="HCR Dotum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1475994" y="5066538"/>
            <a:ext cx="262890" cy="0"/>
          </a:xfrm>
          <a:custGeom>
            <a:avLst/>
            <a:gdLst/>
            <a:ahLst/>
            <a:cxnLst/>
            <a:rect l="l" t="t" r="r" b="b"/>
            <a:pathLst>
              <a:path w="262889">
                <a:moveTo>
                  <a:pt x="0" y="0"/>
                </a:moveTo>
                <a:lnTo>
                  <a:pt x="262356" y="0"/>
                </a:lnTo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660622" y="5021205"/>
            <a:ext cx="78105" cy="90805"/>
          </a:xfrm>
          <a:custGeom>
            <a:avLst/>
            <a:gdLst/>
            <a:ahLst/>
            <a:cxnLst/>
            <a:rect l="l" t="t" r="r" b="b"/>
            <a:pathLst>
              <a:path w="78105" h="90804">
                <a:moveTo>
                  <a:pt x="0" y="90678"/>
                </a:moveTo>
                <a:lnTo>
                  <a:pt x="77724" y="45339"/>
                </a:lnTo>
                <a:lnTo>
                  <a:pt x="0" y="0"/>
                </a:lnTo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034028" y="4044708"/>
            <a:ext cx="761999" cy="414515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081271" y="4038600"/>
            <a:ext cx="664463" cy="480060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4059935" y="4070603"/>
            <a:ext cx="655320" cy="307975"/>
          </a:xfrm>
          <a:prstGeom prst="rect">
            <a:avLst/>
          </a:prstGeom>
          <a:solidFill>
            <a:srgbClr val="C3D69B"/>
          </a:solidFill>
        </p:spPr>
        <p:txBody>
          <a:bodyPr vert="horz" wrap="square" lIns="0" tIns="51435" rIns="0" bIns="0" rtlCol="0">
            <a:spAutoFit/>
          </a:bodyPr>
          <a:lstStyle/>
          <a:p>
            <a:pPr marL="154940">
              <a:lnSpc>
                <a:spcPct val="100000"/>
              </a:lnSpc>
              <a:spcBef>
                <a:spcPts val="405"/>
              </a:spcBef>
            </a:pPr>
            <a:r>
              <a:rPr sz="1400" spc="-10" dirty="0">
                <a:latin typeface="HCR Dotum"/>
                <a:cs typeface="HCR Dotum"/>
              </a:rPr>
              <a:t>注册</a:t>
            </a:r>
            <a:endParaRPr sz="1400">
              <a:latin typeface="HCR Dotum"/>
              <a:cs typeface="HCR Dotum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3745229" y="4216146"/>
            <a:ext cx="298450" cy="0"/>
          </a:xfrm>
          <a:custGeom>
            <a:avLst/>
            <a:gdLst/>
            <a:ahLst/>
            <a:cxnLst/>
            <a:rect l="l" t="t" r="r" b="b"/>
            <a:pathLst>
              <a:path w="298450">
                <a:moveTo>
                  <a:pt x="0" y="0"/>
                </a:moveTo>
                <a:lnTo>
                  <a:pt x="298348" y="0"/>
                </a:lnTo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65858" y="4170812"/>
            <a:ext cx="78105" cy="90805"/>
          </a:xfrm>
          <a:custGeom>
            <a:avLst/>
            <a:gdLst/>
            <a:ahLst/>
            <a:cxnLst/>
            <a:rect l="l" t="t" r="r" b="b"/>
            <a:pathLst>
              <a:path w="78104" h="90804">
                <a:moveTo>
                  <a:pt x="0" y="90678"/>
                </a:moveTo>
                <a:lnTo>
                  <a:pt x="77724" y="45339"/>
                </a:lnTo>
                <a:lnTo>
                  <a:pt x="0" y="0"/>
                </a:lnTo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5291328" y="5620511"/>
            <a:ext cx="3717290" cy="836930"/>
          </a:xfrm>
          <a:prstGeom prst="rect">
            <a:avLst/>
          </a:prstGeom>
          <a:solidFill>
            <a:srgbClr val="CCFF66"/>
          </a:solidFill>
          <a:ln w="9144">
            <a:solidFill>
              <a:srgbClr val="000000"/>
            </a:solidFill>
          </a:ln>
        </p:spPr>
        <p:txBody>
          <a:bodyPr vert="horz" wrap="square" lIns="0" tIns="23495" rIns="0" bIns="0" rtlCol="0">
            <a:spAutoFit/>
          </a:bodyPr>
          <a:lstStyle/>
          <a:p>
            <a:pPr marL="86995" marR="176530">
              <a:lnSpc>
                <a:spcPct val="130000"/>
              </a:lnSpc>
              <a:spcBef>
                <a:spcPts val="185"/>
              </a:spcBef>
            </a:pPr>
            <a:r>
              <a:rPr sz="900" dirty="0">
                <a:latin typeface="HCR Dotum"/>
                <a:cs typeface="HCR Dotum"/>
              </a:rPr>
              <a:t>虽然不是法规10条第1款规定的注册对象，但很有可能对人的健康或  环境造成严重损害，或者每年国内总制造进口量超过总统令规定的标  准，经过评价委员会的审议，由环境部长官指定、告示的化学物质。</a:t>
            </a:r>
            <a:endParaRPr sz="900">
              <a:latin typeface="HCR Dotum"/>
              <a:cs typeface="HCR Dotum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5259323" y="5228856"/>
            <a:ext cx="382523" cy="382511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974848" y="3788676"/>
            <a:ext cx="240779" cy="240779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30"/>
              </a:lnSpc>
            </a:pPr>
            <a:fld id="{81D60167-4931-47E6-BA6A-407CBD079E47}" type="slidenum">
              <a:rPr dirty="0">
                <a:latin typeface="HCR Dotum"/>
                <a:cs typeface="HCR Dotum"/>
              </a:rPr>
              <a:t>2</a:t>
            </a:fld>
            <a:endParaRPr dirty="0">
              <a:latin typeface="HCR Dotum"/>
              <a:cs typeface="HCR Dotum"/>
            </a:endParaRPr>
          </a:p>
        </p:txBody>
      </p:sp>
      <p:sp>
        <p:nvSpPr>
          <p:cNvPr id="86" name="object 8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5"/>
              </a:lnSpc>
            </a:pPr>
            <a:r>
              <a:rPr spc="-5" dirty="0">
                <a:latin typeface="Malgun Gothic"/>
                <a:cs typeface="Malgun Gothic"/>
              </a:rPr>
              <a:t>Copyright </a:t>
            </a:r>
            <a:r>
              <a:rPr dirty="0">
                <a:latin typeface="MS PGothic"/>
                <a:cs typeface="MS PGothic"/>
              </a:rPr>
              <a:t>ⓒ </a:t>
            </a:r>
            <a:r>
              <a:rPr spc="-5" dirty="0">
                <a:latin typeface="Malgun Gothic"/>
                <a:cs typeface="Malgun Gothic"/>
              </a:rPr>
              <a:t>2019 Korea Testing </a:t>
            </a:r>
            <a:r>
              <a:rPr dirty="0">
                <a:latin typeface="Malgun Gothic"/>
                <a:cs typeface="Malgun Gothic"/>
              </a:rPr>
              <a:t>&amp; </a:t>
            </a:r>
            <a:r>
              <a:rPr spc="-5" dirty="0">
                <a:latin typeface="Malgun Gothic"/>
                <a:cs typeface="Malgun Gothic"/>
              </a:rPr>
              <a:t>Research Institute </a:t>
            </a:r>
            <a:r>
              <a:rPr spc="-10" dirty="0">
                <a:latin typeface="Malgun Gothic"/>
                <a:cs typeface="Malgun Gothic"/>
              </a:rPr>
              <a:t>All </a:t>
            </a:r>
            <a:r>
              <a:rPr spc="-5" dirty="0">
                <a:latin typeface="Malgun Gothic"/>
                <a:cs typeface="Malgun Gothic"/>
              </a:rPr>
              <a:t>Rights</a:t>
            </a:r>
            <a:r>
              <a:rPr spc="160" dirty="0">
                <a:latin typeface="Malgun Gothic"/>
                <a:cs typeface="Malgun Gothic"/>
              </a:rPr>
              <a:t> </a:t>
            </a:r>
            <a:r>
              <a:rPr spc="-5" dirty="0">
                <a:latin typeface="Malgun Gothic"/>
                <a:cs typeface="Malgun Gothic"/>
              </a:rPr>
              <a:t>Reserved.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3"/>
              </a:spcBef>
            </a:pPr>
            <a:endParaRPr sz="1450">
              <a:latin typeface="Times New Roman"/>
              <a:cs typeface="Times New Roman"/>
            </a:endParaRPr>
          </a:p>
          <a:p>
            <a:pPr marR="83820" algn="r">
              <a:lnSpc>
                <a:spcPct val="100000"/>
              </a:lnSpc>
            </a:pPr>
            <a:r>
              <a:rPr sz="1400" spc="-5" dirty="0">
                <a:latin typeface="HCR Dotum"/>
                <a:cs typeface="HCR Dotum"/>
              </a:rPr>
              <a:t>15</a:t>
            </a:r>
            <a:endParaRPr sz="1400">
              <a:latin typeface="HCR Dotum"/>
              <a:cs typeface="HCR Dotum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3999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051" y="6618731"/>
            <a:ext cx="1914143" cy="2072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31970" y="3801617"/>
            <a:ext cx="0" cy="1224280"/>
          </a:xfrm>
          <a:custGeom>
            <a:avLst/>
            <a:gdLst/>
            <a:ahLst/>
            <a:cxnLst/>
            <a:rect l="l" t="t" r="r" b="b"/>
            <a:pathLst>
              <a:path h="1224279">
                <a:moveTo>
                  <a:pt x="0" y="1224000"/>
                </a:moveTo>
                <a:lnTo>
                  <a:pt x="0" y="0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300978" y="3801617"/>
            <a:ext cx="0" cy="1224280"/>
          </a:xfrm>
          <a:custGeom>
            <a:avLst/>
            <a:gdLst/>
            <a:ahLst/>
            <a:cxnLst/>
            <a:rect l="l" t="t" r="r" b="b"/>
            <a:pathLst>
              <a:path h="1224279">
                <a:moveTo>
                  <a:pt x="0" y="1224000"/>
                </a:moveTo>
                <a:lnTo>
                  <a:pt x="0" y="0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335518" y="3801617"/>
            <a:ext cx="0" cy="1224280"/>
          </a:xfrm>
          <a:custGeom>
            <a:avLst/>
            <a:gdLst/>
            <a:ahLst/>
            <a:cxnLst/>
            <a:rect l="l" t="t" r="r" b="b"/>
            <a:pathLst>
              <a:path h="1224279">
                <a:moveTo>
                  <a:pt x="0" y="1224000"/>
                </a:moveTo>
                <a:lnTo>
                  <a:pt x="0" y="0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377940" y="4014215"/>
            <a:ext cx="1764791" cy="8138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420611" y="4037076"/>
            <a:ext cx="1679575" cy="728980"/>
          </a:xfrm>
          <a:custGeom>
            <a:avLst/>
            <a:gdLst/>
            <a:ahLst/>
            <a:cxnLst/>
            <a:rect l="l" t="t" r="r" b="b"/>
            <a:pathLst>
              <a:path w="1679575" h="728979">
                <a:moveTo>
                  <a:pt x="0" y="0"/>
                </a:moveTo>
                <a:lnTo>
                  <a:pt x="1679447" y="0"/>
                </a:lnTo>
                <a:lnTo>
                  <a:pt x="1679447" y="728472"/>
                </a:lnTo>
                <a:lnTo>
                  <a:pt x="0" y="728472"/>
                </a:lnTo>
                <a:lnTo>
                  <a:pt x="0" y="0"/>
                </a:lnTo>
                <a:close/>
              </a:path>
            </a:pathLst>
          </a:custGeom>
          <a:solidFill>
            <a:srgbClr val="003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048243" y="3791711"/>
            <a:ext cx="310895" cy="128320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090916" y="3814571"/>
            <a:ext cx="226060" cy="1198245"/>
          </a:xfrm>
          <a:custGeom>
            <a:avLst/>
            <a:gdLst/>
            <a:ahLst/>
            <a:cxnLst/>
            <a:rect l="l" t="t" r="r" b="b"/>
            <a:pathLst>
              <a:path w="226059" h="1198245">
                <a:moveTo>
                  <a:pt x="0" y="0"/>
                </a:moveTo>
                <a:lnTo>
                  <a:pt x="0" y="1197864"/>
                </a:lnTo>
                <a:lnTo>
                  <a:pt x="225552" y="598932"/>
                </a:lnTo>
                <a:lnTo>
                  <a:pt x="0" y="0"/>
                </a:lnTo>
                <a:close/>
              </a:path>
            </a:pathLst>
          </a:custGeom>
          <a:solidFill>
            <a:srgbClr val="003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341876" y="4014215"/>
            <a:ext cx="1764791" cy="8138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384547" y="4037076"/>
            <a:ext cx="1679575" cy="728980"/>
          </a:xfrm>
          <a:custGeom>
            <a:avLst/>
            <a:gdLst/>
            <a:ahLst/>
            <a:cxnLst/>
            <a:rect l="l" t="t" r="r" b="b"/>
            <a:pathLst>
              <a:path w="1679575" h="728979">
                <a:moveTo>
                  <a:pt x="0" y="0"/>
                </a:moveTo>
                <a:lnTo>
                  <a:pt x="1679448" y="0"/>
                </a:lnTo>
                <a:lnTo>
                  <a:pt x="1679448" y="728472"/>
                </a:lnTo>
                <a:lnTo>
                  <a:pt x="0" y="728472"/>
                </a:lnTo>
                <a:lnTo>
                  <a:pt x="0" y="0"/>
                </a:lnTo>
                <a:close/>
              </a:path>
            </a:pathLst>
          </a:custGeom>
          <a:solidFill>
            <a:srgbClr val="003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012180" y="3791711"/>
            <a:ext cx="310895" cy="128320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054852" y="3814571"/>
            <a:ext cx="226060" cy="1198245"/>
          </a:xfrm>
          <a:custGeom>
            <a:avLst/>
            <a:gdLst/>
            <a:ahLst/>
            <a:cxnLst/>
            <a:rect l="l" t="t" r="r" b="b"/>
            <a:pathLst>
              <a:path w="226060" h="1198245">
                <a:moveTo>
                  <a:pt x="0" y="0"/>
                </a:moveTo>
                <a:lnTo>
                  <a:pt x="0" y="1197864"/>
                </a:lnTo>
                <a:lnTo>
                  <a:pt x="225552" y="598932"/>
                </a:lnTo>
                <a:lnTo>
                  <a:pt x="0" y="0"/>
                </a:lnTo>
                <a:close/>
              </a:path>
            </a:pathLst>
          </a:custGeom>
          <a:solidFill>
            <a:srgbClr val="003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374392" y="4014215"/>
            <a:ext cx="1764791" cy="8138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417064" y="4037076"/>
            <a:ext cx="1679575" cy="728980"/>
          </a:xfrm>
          <a:custGeom>
            <a:avLst/>
            <a:gdLst/>
            <a:ahLst/>
            <a:cxnLst/>
            <a:rect l="l" t="t" r="r" b="b"/>
            <a:pathLst>
              <a:path w="1679575" h="728979">
                <a:moveTo>
                  <a:pt x="0" y="0"/>
                </a:moveTo>
                <a:lnTo>
                  <a:pt x="1679448" y="0"/>
                </a:lnTo>
                <a:lnTo>
                  <a:pt x="1679448" y="728472"/>
                </a:lnTo>
                <a:lnTo>
                  <a:pt x="0" y="728472"/>
                </a:lnTo>
                <a:lnTo>
                  <a:pt x="0" y="0"/>
                </a:lnTo>
                <a:close/>
              </a:path>
            </a:pathLst>
          </a:custGeom>
          <a:solidFill>
            <a:srgbClr val="003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044696" y="3791711"/>
            <a:ext cx="310895" cy="128320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087367" y="3814571"/>
            <a:ext cx="226060" cy="1198245"/>
          </a:xfrm>
          <a:custGeom>
            <a:avLst/>
            <a:gdLst/>
            <a:ahLst/>
            <a:cxnLst/>
            <a:rect l="l" t="t" r="r" b="b"/>
            <a:pathLst>
              <a:path w="226060" h="1198245">
                <a:moveTo>
                  <a:pt x="0" y="0"/>
                </a:moveTo>
                <a:lnTo>
                  <a:pt x="0" y="1197864"/>
                </a:lnTo>
                <a:lnTo>
                  <a:pt x="225552" y="598932"/>
                </a:lnTo>
                <a:lnTo>
                  <a:pt x="0" y="0"/>
                </a:lnTo>
                <a:close/>
              </a:path>
            </a:pathLst>
          </a:custGeom>
          <a:solidFill>
            <a:srgbClr val="003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99644" y="4014215"/>
            <a:ext cx="1764791" cy="8138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42315" y="4037076"/>
            <a:ext cx="1679575" cy="728980"/>
          </a:xfrm>
          <a:custGeom>
            <a:avLst/>
            <a:gdLst/>
            <a:ahLst/>
            <a:cxnLst/>
            <a:rect l="l" t="t" r="r" b="b"/>
            <a:pathLst>
              <a:path w="1679575" h="728979">
                <a:moveTo>
                  <a:pt x="0" y="0"/>
                </a:moveTo>
                <a:lnTo>
                  <a:pt x="1679448" y="0"/>
                </a:lnTo>
                <a:lnTo>
                  <a:pt x="1679448" y="728472"/>
                </a:lnTo>
                <a:lnTo>
                  <a:pt x="0" y="728472"/>
                </a:lnTo>
                <a:lnTo>
                  <a:pt x="0" y="0"/>
                </a:lnTo>
                <a:close/>
              </a:path>
            </a:pathLst>
          </a:custGeom>
          <a:solidFill>
            <a:srgbClr val="003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134361" y="3816856"/>
            <a:ext cx="0" cy="1224280"/>
          </a:xfrm>
          <a:custGeom>
            <a:avLst/>
            <a:gdLst/>
            <a:ahLst/>
            <a:cxnLst/>
            <a:rect l="l" t="t" r="r" b="b"/>
            <a:pathLst>
              <a:path h="1224279">
                <a:moveTo>
                  <a:pt x="0" y="1224000"/>
                </a:moveTo>
                <a:lnTo>
                  <a:pt x="0" y="0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74320" y="1412747"/>
            <a:ext cx="8869679" cy="136855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048255" y="1682495"/>
            <a:ext cx="114299" cy="1142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3819" y="1700783"/>
            <a:ext cx="1793747" cy="74828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675640" y="1932394"/>
            <a:ext cx="836294" cy="252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5" dirty="0">
                <a:latin typeface="HCR Dotum"/>
                <a:cs typeface="HCR Dotum"/>
              </a:rPr>
              <a:t>注册时期</a:t>
            </a:r>
            <a:endParaRPr sz="1600">
              <a:latin typeface="HCR Dotum"/>
              <a:cs typeface="HCR Dotum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051303" y="2037588"/>
            <a:ext cx="114299" cy="1142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274481" y="1490014"/>
            <a:ext cx="5973445" cy="10592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50000"/>
              </a:lnSpc>
            </a:pPr>
            <a:r>
              <a:rPr sz="1600" i="1" spc="-5" dirty="0">
                <a:solidFill>
                  <a:srgbClr val="C00000"/>
                </a:solidFill>
                <a:latin typeface="HCR Dotum"/>
                <a:cs typeface="HCR Dotum"/>
              </a:rPr>
              <a:t>新物质：制造/</a:t>
            </a:r>
            <a:r>
              <a:rPr sz="1600" i="1" spc="-5" dirty="0" err="1">
                <a:solidFill>
                  <a:srgbClr val="C00000"/>
                </a:solidFill>
                <a:latin typeface="HCR Dotum"/>
                <a:cs typeface="HCR Dotum"/>
              </a:rPr>
              <a:t>进口前需要注册</a:t>
            </a:r>
            <a:r>
              <a:rPr sz="1600" i="1" spc="-5" dirty="0">
                <a:solidFill>
                  <a:srgbClr val="C00000"/>
                </a:solidFill>
                <a:latin typeface="HCR Dotum"/>
                <a:cs typeface="HCR Dotum"/>
              </a:rPr>
              <a:t>  </a:t>
            </a:r>
            <a:endParaRPr lang="en-US" sz="1600" i="1" spc="-5" dirty="0">
              <a:solidFill>
                <a:srgbClr val="C00000"/>
              </a:solidFill>
              <a:latin typeface="HCR Dotum"/>
              <a:cs typeface="HCR Dotum"/>
            </a:endParaRPr>
          </a:p>
          <a:p>
            <a:pPr marL="12700" marR="5080">
              <a:lnSpc>
                <a:spcPct val="150000"/>
              </a:lnSpc>
            </a:pPr>
            <a:r>
              <a:rPr sz="1600" i="1" spc="-5" dirty="0" err="1">
                <a:solidFill>
                  <a:srgbClr val="C00000"/>
                </a:solidFill>
                <a:latin typeface="HCR Dotum"/>
                <a:cs typeface="HCR Dotum"/>
              </a:rPr>
              <a:t>现有物质：根据现有化学物质备案后的制造量</a:t>
            </a:r>
            <a:r>
              <a:rPr sz="1600" i="1" spc="-5" dirty="0">
                <a:solidFill>
                  <a:srgbClr val="C00000"/>
                </a:solidFill>
                <a:latin typeface="HCR Dotum"/>
                <a:cs typeface="HCR Dotum"/>
              </a:rPr>
              <a:t>/进口量在缓冲期内注  册</a:t>
            </a:r>
            <a:endParaRPr sz="1600" dirty="0">
              <a:latin typeface="HCR Dotum"/>
              <a:cs typeface="HCR Dotum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79831" y="5076444"/>
            <a:ext cx="8712835" cy="0"/>
          </a:xfrm>
          <a:custGeom>
            <a:avLst/>
            <a:gdLst/>
            <a:ahLst/>
            <a:cxnLst/>
            <a:rect l="l" t="t" r="r" b="b"/>
            <a:pathLst>
              <a:path w="8712835">
                <a:moveTo>
                  <a:pt x="0" y="0"/>
                </a:moveTo>
                <a:lnTo>
                  <a:pt x="8712708" y="0"/>
                </a:lnTo>
              </a:path>
            </a:pathLst>
          </a:custGeom>
          <a:ln w="45719">
            <a:solidFill>
              <a:srgbClr val="00B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904230" y="4953000"/>
            <a:ext cx="264160" cy="264160"/>
          </a:xfrm>
          <a:custGeom>
            <a:avLst/>
            <a:gdLst/>
            <a:ahLst/>
            <a:cxnLst/>
            <a:rect l="l" t="t" r="r" b="b"/>
            <a:pathLst>
              <a:path w="264160" h="264160">
                <a:moveTo>
                  <a:pt x="130238" y="0"/>
                </a:moveTo>
                <a:lnTo>
                  <a:pt x="79413" y="9524"/>
                </a:lnTo>
                <a:lnTo>
                  <a:pt x="38125" y="38112"/>
                </a:lnTo>
                <a:lnTo>
                  <a:pt x="12712" y="79413"/>
                </a:lnTo>
                <a:lnTo>
                  <a:pt x="0" y="130238"/>
                </a:lnTo>
                <a:lnTo>
                  <a:pt x="3174" y="158826"/>
                </a:lnTo>
                <a:lnTo>
                  <a:pt x="22237" y="203301"/>
                </a:lnTo>
                <a:lnTo>
                  <a:pt x="57175" y="238239"/>
                </a:lnTo>
                <a:lnTo>
                  <a:pt x="104825" y="260476"/>
                </a:lnTo>
                <a:lnTo>
                  <a:pt x="130238" y="263651"/>
                </a:lnTo>
                <a:lnTo>
                  <a:pt x="158826" y="260476"/>
                </a:lnTo>
                <a:lnTo>
                  <a:pt x="203301" y="238239"/>
                </a:lnTo>
                <a:lnTo>
                  <a:pt x="241414" y="203301"/>
                </a:lnTo>
                <a:lnTo>
                  <a:pt x="260476" y="158826"/>
                </a:lnTo>
                <a:lnTo>
                  <a:pt x="263652" y="130238"/>
                </a:lnTo>
                <a:lnTo>
                  <a:pt x="260476" y="104825"/>
                </a:lnTo>
                <a:lnTo>
                  <a:pt x="241414" y="57175"/>
                </a:lnTo>
                <a:lnTo>
                  <a:pt x="203301" y="22237"/>
                </a:lnTo>
                <a:lnTo>
                  <a:pt x="158826" y="3174"/>
                </a:lnTo>
                <a:lnTo>
                  <a:pt x="130238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922518" y="4974335"/>
            <a:ext cx="187960" cy="187960"/>
          </a:xfrm>
          <a:custGeom>
            <a:avLst/>
            <a:gdLst/>
            <a:ahLst/>
            <a:cxnLst/>
            <a:rect l="l" t="t" r="r" b="b"/>
            <a:pathLst>
              <a:path w="187960" h="187960">
                <a:moveTo>
                  <a:pt x="92138" y="0"/>
                </a:moveTo>
                <a:lnTo>
                  <a:pt x="76250" y="3174"/>
                </a:lnTo>
                <a:lnTo>
                  <a:pt x="57188" y="6349"/>
                </a:lnTo>
                <a:lnTo>
                  <a:pt x="41300" y="15887"/>
                </a:lnTo>
                <a:lnTo>
                  <a:pt x="15887" y="41300"/>
                </a:lnTo>
                <a:lnTo>
                  <a:pt x="6349" y="57188"/>
                </a:lnTo>
                <a:lnTo>
                  <a:pt x="3174" y="73075"/>
                </a:lnTo>
                <a:lnTo>
                  <a:pt x="0" y="92138"/>
                </a:lnTo>
                <a:lnTo>
                  <a:pt x="6349" y="130263"/>
                </a:lnTo>
                <a:lnTo>
                  <a:pt x="41300" y="171564"/>
                </a:lnTo>
                <a:lnTo>
                  <a:pt x="92138" y="187451"/>
                </a:lnTo>
                <a:lnTo>
                  <a:pt x="111201" y="184276"/>
                </a:lnTo>
                <a:lnTo>
                  <a:pt x="171564" y="146151"/>
                </a:lnTo>
                <a:lnTo>
                  <a:pt x="187451" y="92138"/>
                </a:lnTo>
                <a:lnTo>
                  <a:pt x="184276" y="73075"/>
                </a:lnTo>
                <a:lnTo>
                  <a:pt x="181101" y="57188"/>
                </a:lnTo>
                <a:lnTo>
                  <a:pt x="171564" y="41300"/>
                </a:lnTo>
                <a:lnTo>
                  <a:pt x="146151" y="15887"/>
                </a:lnTo>
                <a:lnTo>
                  <a:pt x="130263" y="6349"/>
                </a:lnTo>
                <a:lnTo>
                  <a:pt x="92138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206240" y="4936235"/>
            <a:ext cx="260985" cy="264160"/>
          </a:xfrm>
          <a:custGeom>
            <a:avLst/>
            <a:gdLst/>
            <a:ahLst/>
            <a:cxnLst/>
            <a:rect l="l" t="t" r="r" b="b"/>
            <a:pathLst>
              <a:path w="260985" h="264160">
                <a:moveTo>
                  <a:pt x="130301" y="0"/>
                </a:moveTo>
                <a:lnTo>
                  <a:pt x="79451" y="9524"/>
                </a:lnTo>
                <a:lnTo>
                  <a:pt x="38138" y="38112"/>
                </a:lnTo>
                <a:lnTo>
                  <a:pt x="9537" y="79413"/>
                </a:lnTo>
                <a:lnTo>
                  <a:pt x="0" y="104825"/>
                </a:lnTo>
                <a:lnTo>
                  <a:pt x="0" y="158826"/>
                </a:lnTo>
                <a:lnTo>
                  <a:pt x="22250" y="203301"/>
                </a:lnTo>
                <a:lnTo>
                  <a:pt x="57200" y="238239"/>
                </a:lnTo>
                <a:lnTo>
                  <a:pt x="101701" y="260476"/>
                </a:lnTo>
                <a:lnTo>
                  <a:pt x="130301" y="263651"/>
                </a:lnTo>
                <a:lnTo>
                  <a:pt x="155727" y="260476"/>
                </a:lnTo>
                <a:lnTo>
                  <a:pt x="203403" y="238239"/>
                </a:lnTo>
                <a:lnTo>
                  <a:pt x="238353" y="203301"/>
                </a:lnTo>
                <a:lnTo>
                  <a:pt x="257428" y="158826"/>
                </a:lnTo>
                <a:lnTo>
                  <a:pt x="260603" y="130238"/>
                </a:lnTo>
                <a:lnTo>
                  <a:pt x="257428" y="104825"/>
                </a:lnTo>
                <a:lnTo>
                  <a:pt x="238353" y="57175"/>
                </a:lnTo>
                <a:lnTo>
                  <a:pt x="203403" y="22237"/>
                </a:lnTo>
                <a:lnTo>
                  <a:pt x="155727" y="3174"/>
                </a:lnTo>
                <a:lnTo>
                  <a:pt x="130301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213861" y="4974335"/>
            <a:ext cx="187960" cy="187960"/>
          </a:xfrm>
          <a:custGeom>
            <a:avLst/>
            <a:gdLst/>
            <a:ahLst/>
            <a:cxnLst/>
            <a:rect l="l" t="t" r="r" b="b"/>
            <a:pathLst>
              <a:path w="187960" h="187960">
                <a:moveTo>
                  <a:pt x="95313" y="0"/>
                </a:moveTo>
                <a:lnTo>
                  <a:pt x="57188" y="6349"/>
                </a:lnTo>
                <a:lnTo>
                  <a:pt x="15887" y="41300"/>
                </a:lnTo>
                <a:lnTo>
                  <a:pt x="0" y="92138"/>
                </a:lnTo>
                <a:lnTo>
                  <a:pt x="3174" y="111201"/>
                </a:lnTo>
                <a:lnTo>
                  <a:pt x="41300" y="171564"/>
                </a:lnTo>
                <a:lnTo>
                  <a:pt x="95313" y="187451"/>
                </a:lnTo>
                <a:lnTo>
                  <a:pt x="114376" y="184276"/>
                </a:lnTo>
                <a:lnTo>
                  <a:pt x="162039" y="158851"/>
                </a:lnTo>
                <a:lnTo>
                  <a:pt x="187451" y="111201"/>
                </a:lnTo>
                <a:lnTo>
                  <a:pt x="187451" y="73075"/>
                </a:lnTo>
                <a:lnTo>
                  <a:pt x="162039" y="28600"/>
                </a:lnTo>
                <a:lnTo>
                  <a:pt x="130263" y="6349"/>
                </a:lnTo>
                <a:lnTo>
                  <a:pt x="95313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436620" y="4936235"/>
            <a:ext cx="260985" cy="264160"/>
          </a:xfrm>
          <a:custGeom>
            <a:avLst/>
            <a:gdLst/>
            <a:ahLst/>
            <a:cxnLst/>
            <a:rect l="l" t="t" r="r" b="b"/>
            <a:pathLst>
              <a:path w="260985" h="264160">
                <a:moveTo>
                  <a:pt x="130301" y="0"/>
                </a:moveTo>
                <a:lnTo>
                  <a:pt x="79451" y="9524"/>
                </a:lnTo>
                <a:lnTo>
                  <a:pt x="38138" y="38112"/>
                </a:lnTo>
                <a:lnTo>
                  <a:pt x="9537" y="79413"/>
                </a:lnTo>
                <a:lnTo>
                  <a:pt x="0" y="130238"/>
                </a:lnTo>
                <a:lnTo>
                  <a:pt x="3174" y="158826"/>
                </a:lnTo>
                <a:lnTo>
                  <a:pt x="22250" y="203301"/>
                </a:lnTo>
                <a:lnTo>
                  <a:pt x="57200" y="238239"/>
                </a:lnTo>
                <a:lnTo>
                  <a:pt x="104876" y="260476"/>
                </a:lnTo>
                <a:lnTo>
                  <a:pt x="130301" y="263651"/>
                </a:lnTo>
                <a:lnTo>
                  <a:pt x="155727" y="260476"/>
                </a:lnTo>
                <a:lnTo>
                  <a:pt x="203403" y="238239"/>
                </a:lnTo>
                <a:lnTo>
                  <a:pt x="238353" y="203301"/>
                </a:lnTo>
                <a:lnTo>
                  <a:pt x="257428" y="158826"/>
                </a:lnTo>
                <a:lnTo>
                  <a:pt x="260603" y="130238"/>
                </a:lnTo>
                <a:lnTo>
                  <a:pt x="257428" y="104825"/>
                </a:lnTo>
                <a:lnTo>
                  <a:pt x="238353" y="57175"/>
                </a:lnTo>
                <a:lnTo>
                  <a:pt x="203403" y="22237"/>
                </a:lnTo>
                <a:lnTo>
                  <a:pt x="155727" y="3174"/>
                </a:lnTo>
                <a:lnTo>
                  <a:pt x="130301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521962" y="4991100"/>
            <a:ext cx="187960" cy="187960"/>
          </a:xfrm>
          <a:custGeom>
            <a:avLst/>
            <a:gdLst/>
            <a:ahLst/>
            <a:cxnLst/>
            <a:rect l="l" t="t" r="r" b="b"/>
            <a:pathLst>
              <a:path w="187960" h="187960">
                <a:moveTo>
                  <a:pt x="92138" y="0"/>
                </a:moveTo>
                <a:lnTo>
                  <a:pt x="41300" y="15887"/>
                </a:lnTo>
                <a:lnTo>
                  <a:pt x="6349" y="57188"/>
                </a:lnTo>
                <a:lnTo>
                  <a:pt x="0" y="73075"/>
                </a:lnTo>
                <a:lnTo>
                  <a:pt x="0" y="111201"/>
                </a:lnTo>
                <a:lnTo>
                  <a:pt x="15887" y="146151"/>
                </a:lnTo>
                <a:lnTo>
                  <a:pt x="73075" y="184276"/>
                </a:lnTo>
                <a:lnTo>
                  <a:pt x="92138" y="187451"/>
                </a:lnTo>
                <a:lnTo>
                  <a:pt x="111201" y="184276"/>
                </a:lnTo>
                <a:lnTo>
                  <a:pt x="171564" y="146151"/>
                </a:lnTo>
                <a:lnTo>
                  <a:pt x="187451" y="92138"/>
                </a:lnTo>
                <a:lnTo>
                  <a:pt x="184276" y="73075"/>
                </a:lnTo>
                <a:lnTo>
                  <a:pt x="171564" y="41300"/>
                </a:lnTo>
                <a:lnTo>
                  <a:pt x="146151" y="15887"/>
                </a:lnTo>
                <a:lnTo>
                  <a:pt x="130263" y="6349"/>
                </a:lnTo>
                <a:lnTo>
                  <a:pt x="92138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307591" y="4953000"/>
            <a:ext cx="259079" cy="264160"/>
          </a:xfrm>
          <a:custGeom>
            <a:avLst/>
            <a:gdLst/>
            <a:ahLst/>
            <a:cxnLst/>
            <a:rect l="l" t="t" r="r" b="b"/>
            <a:pathLst>
              <a:path w="259080" h="264160">
                <a:moveTo>
                  <a:pt x="129540" y="0"/>
                </a:moveTo>
                <a:lnTo>
                  <a:pt x="78994" y="9524"/>
                </a:lnTo>
                <a:lnTo>
                  <a:pt x="37909" y="38112"/>
                </a:lnTo>
                <a:lnTo>
                  <a:pt x="9474" y="79413"/>
                </a:lnTo>
                <a:lnTo>
                  <a:pt x="0" y="104825"/>
                </a:lnTo>
                <a:lnTo>
                  <a:pt x="0" y="158826"/>
                </a:lnTo>
                <a:lnTo>
                  <a:pt x="22110" y="203301"/>
                </a:lnTo>
                <a:lnTo>
                  <a:pt x="56870" y="241414"/>
                </a:lnTo>
                <a:lnTo>
                  <a:pt x="101104" y="260476"/>
                </a:lnTo>
                <a:lnTo>
                  <a:pt x="129540" y="263651"/>
                </a:lnTo>
                <a:lnTo>
                  <a:pt x="154813" y="260476"/>
                </a:lnTo>
                <a:lnTo>
                  <a:pt x="202209" y="241414"/>
                </a:lnTo>
                <a:lnTo>
                  <a:pt x="236969" y="203301"/>
                </a:lnTo>
                <a:lnTo>
                  <a:pt x="255917" y="158826"/>
                </a:lnTo>
                <a:lnTo>
                  <a:pt x="259080" y="130238"/>
                </a:lnTo>
                <a:lnTo>
                  <a:pt x="255917" y="104825"/>
                </a:lnTo>
                <a:lnTo>
                  <a:pt x="236969" y="57175"/>
                </a:lnTo>
                <a:lnTo>
                  <a:pt x="202209" y="22237"/>
                </a:lnTo>
                <a:lnTo>
                  <a:pt x="154813" y="3174"/>
                </a:lnTo>
                <a:lnTo>
                  <a:pt x="129540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57783" y="4949952"/>
            <a:ext cx="260985" cy="264160"/>
          </a:xfrm>
          <a:custGeom>
            <a:avLst/>
            <a:gdLst/>
            <a:ahLst/>
            <a:cxnLst/>
            <a:rect l="l" t="t" r="r" b="b"/>
            <a:pathLst>
              <a:path w="260984" h="264160">
                <a:moveTo>
                  <a:pt x="130301" y="0"/>
                </a:moveTo>
                <a:lnTo>
                  <a:pt x="79451" y="9525"/>
                </a:lnTo>
                <a:lnTo>
                  <a:pt x="38138" y="38112"/>
                </a:lnTo>
                <a:lnTo>
                  <a:pt x="9537" y="79413"/>
                </a:lnTo>
                <a:lnTo>
                  <a:pt x="0" y="104825"/>
                </a:lnTo>
                <a:lnTo>
                  <a:pt x="0" y="158826"/>
                </a:lnTo>
                <a:lnTo>
                  <a:pt x="22250" y="203301"/>
                </a:lnTo>
                <a:lnTo>
                  <a:pt x="57200" y="241414"/>
                </a:lnTo>
                <a:lnTo>
                  <a:pt x="101701" y="260477"/>
                </a:lnTo>
                <a:lnTo>
                  <a:pt x="130301" y="263652"/>
                </a:lnTo>
                <a:lnTo>
                  <a:pt x="155727" y="260477"/>
                </a:lnTo>
                <a:lnTo>
                  <a:pt x="203403" y="241414"/>
                </a:lnTo>
                <a:lnTo>
                  <a:pt x="238353" y="203301"/>
                </a:lnTo>
                <a:lnTo>
                  <a:pt x="257428" y="158826"/>
                </a:lnTo>
                <a:lnTo>
                  <a:pt x="260603" y="130238"/>
                </a:lnTo>
                <a:lnTo>
                  <a:pt x="257428" y="104825"/>
                </a:lnTo>
                <a:lnTo>
                  <a:pt x="238353" y="57175"/>
                </a:lnTo>
                <a:lnTo>
                  <a:pt x="203403" y="22237"/>
                </a:lnTo>
                <a:lnTo>
                  <a:pt x="155727" y="3175"/>
                </a:lnTo>
                <a:lnTo>
                  <a:pt x="130301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24841" y="4971288"/>
            <a:ext cx="187960" cy="187960"/>
          </a:xfrm>
          <a:custGeom>
            <a:avLst/>
            <a:gdLst/>
            <a:ahLst/>
            <a:cxnLst/>
            <a:rect l="l" t="t" r="r" b="b"/>
            <a:pathLst>
              <a:path w="187959" h="187960">
                <a:moveTo>
                  <a:pt x="95313" y="0"/>
                </a:moveTo>
                <a:lnTo>
                  <a:pt x="57188" y="6349"/>
                </a:lnTo>
                <a:lnTo>
                  <a:pt x="15887" y="41300"/>
                </a:lnTo>
                <a:lnTo>
                  <a:pt x="0" y="92138"/>
                </a:lnTo>
                <a:lnTo>
                  <a:pt x="3175" y="111201"/>
                </a:lnTo>
                <a:lnTo>
                  <a:pt x="41300" y="171564"/>
                </a:lnTo>
                <a:lnTo>
                  <a:pt x="95313" y="187451"/>
                </a:lnTo>
                <a:lnTo>
                  <a:pt x="114376" y="184276"/>
                </a:lnTo>
                <a:lnTo>
                  <a:pt x="162039" y="158851"/>
                </a:lnTo>
                <a:lnTo>
                  <a:pt x="187452" y="111201"/>
                </a:lnTo>
                <a:lnTo>
                  <a:pt x="187452" y="73075"/>
                </a:lnTo>
                <a:lnTo>
                  <a:pt x="162039" y="28600"/>
                </a:lnTo>
                <a:lnTo>
                  <a:pt x="130263" y="6349"/>
                </a:lnTo>
                <a:lnTo>
                  <a:pt x="95313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224047" y="5342263"/>
            <a:ext cx="415925" cy="222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231916"/>
                </a:solidFill>
                <a:latin typeface="HCR Dotum"/>
                <a:cs typeface="HCR Dotum"/>
              </a:rPr>
              <a:t>2020</a:t>
            </a:r>
            <a:endParaRPr sz="1400">
              <a:latin typeface="HCR Dotum"/>
              <a:cs typeface="HCR Dotum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008632" y="4933188"/>
            <a:ext cx="260985" cy="264160"/>
          </a:xfrm>
          <a:custGeom>
            <a:avLst/>
            <a:gdLst/>
            <a:ahLst/>
            <a:cxnLst/>
            <a:rect l="l" t="t" r="r" b="b"/>
            <a:pathLst>
              <a:path w="260985" h="264160">
                <a:moveTo>
                  <a:pt x="130301" y="0"/>
                </a:moveTo>
                <a:lnTo>
                  <a:pt x="79451" y="9524"/>
                </a:lnTo>
                <a:lnTo>
                  <a:pt x="38138" y="38112"/>
                </a:lnTo>
                <a:lnTo>
                  <a:pt x="9537" y="79413"/>
                </a:lnTo>
                <a:lnTo>
                  <a:pt x="0" y="104825"/>
                </a:lnTo>
                <a:lnTo>
                  <a:pt x="0" y="158826"/>
                </a:lnTo>
                <a:lnTo>
                  <a:pt x="22250" y="203301"/>
                </a:lnTo>
                <a:lnTo>
                  <a:pt x="57200" y="241414"/>
                </a:lnTo>
                <a:lnTo>
                  <a:pt x="101701" y="260476"/>
                </a:lnTo>
                <a:lnTo>
                  <a:pt x="130301" y="263651"/>
                </a:lnTo>
                <a:lnTo>
                  <a:pt x="155727" y="260476"/>
                </a:lnTo>
                <a:lnTo>
                  <a:pt x="203403" y="241414"/>
                </a:lnTo>
                <a:lnTo>
                  <a:pt x="238353" y="203301"/>
                </a:lnTo>
                <a:lnTo>
                  <a:pt x="257428" y="158826"/>
                </a:lnTo>
                <a:lnTo>
                  <a:pt x="260603" y="130238"/>
                </a:lnTo>
                <a:lnTo>
                  <a:pt x="257428" y="104825"/>
                </a:lnTo>
                <a:lnTo>
                  <a:pt x="238353" y="57175"/>
                </a:lnTo>
                <a:lnTo>
                  <a:pt x="203403" y="22237"/>
                </a:lnTo>
                <a:lnTo>
                  <a:pt x="155727" y="3174"/>
                </a:lnTo>
                <a:lnTo>
                  <a:pt x="130301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747772" y="4956047"/>
            <a:ext cx="259079" cy="264160"/>
          </a:xfrm>
          <a:custGeom>
            <a:avLst/>
            <a:gdLst/>
            <a:ahLst/>
            <a:cxnLst/>
            <a:rect l="l" t="t" r="r" b="b"/>
            <a:pathLst>
              <a:path w="259080" h="264160">
                <a:moveTo>
                  <a:pt x="129539" y="0"/>
                </a:moveTo>
                <a:lnTo>
                  <a:pt x="78993" y="9524"/>
                </a:lnTo>
                <a:lnTo>
                  <a:pt x="37909" y="38112"/>
                </a:lnTo>
                <a:lnTo>
                  <a:pt x="9474" y="79413"/>
                </a:lnTo>
                <a:lnTo>
                  <a:pt x="0" y="104825"/>
                </a:lnTo>
                <a:lnTo>
                  <a:pt x="0" y="158826"/>
                </a:lnTo>
                <a:lnTo>
                  <a:pt x="22110" y="203301"/>
                </a:lnTo>
                <a:lnTo>
                  <a:pt x="56870" y="241414"/>
                </a:lnTo>
                <a:lnTo>
                  <a:pt x="101104" y="260476"/>
                </a:lnTo>
                <a:lnTo>
                  <a:pt x="129539" y="263651"/>
                </a:lnTo>
                <a:lnTo>
                  <a:pt x="154812" y="260476"/>
                </a:lnTo>
                <a:lnTo>
                  <a:pt x="202209" y="241414"/>
                </a:lnTo>
                <a:lnTo>
                  <a:pt x="236969" y="203301"/>
                </a:lnTo>
                <a:lnTo>
                  <a:pt x="255917" y="158826"/>
                </a:lnTo>
                <a:lnTo>
                  <a:pt x="259079" y="130238"/>
                </a:lnTo>
                <a:lnTo>
                  <a:pt x="255917" y="104825"/>
                </a:lnTo>
                <a:lnTo>
                  <a:pt x="236969" y="57175"/>
                </a:lnTo>
                <a:lnTo>
                  <a:pt x="202209" y="22237"/>
                </a:lnTo>
                <a:lnTo>
                  <a:pt x="154812" y="3174"/>
                </a:lnTo>
                <a:lnTo>
                  <a:pt x="129539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1930755" y="5360144"/>
            <a:ext cx="415925" cy="222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231916"/>
                </a:solidFill>
                <a:latin typeface="HCR Dotum"/>
                <a:cs typeface="HCR Dotum"/>
              </a:rPr>
              <a:t>2021</a:t>
            </a:r>
            <a:endParaRPr sz="1400">
              <a:latin typeface="HCR Dotum"/>
              <a:cs typeface="HCR Dotum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666097" y="5372090"/>
            <a:ext cx="415925" cy="222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231916"/>
                </a:solidFill>
                <a:latin typeface="HCR Dotum"/>
                <a:cs typeface="HCR Dotum"/>
              </a:rPr>
              <a:t>2022</a:t>
            </a:r>
            <a:endParaRPr sz="1400">
              <a:latin typeface="HCR Dotum"/>
              <a:cs typeface="HCR Dotum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370414" y="5363175"/>
            <a:ext cx="415925" cy="222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231916"/>
                </a:solidFill>
                <a:latin typeface="HCR Dotum"/>
                <a:cs typeface="HCR Dotum"/>
              </a:rPr>
              <a:t>2023</a:t>
            </a:r>
            <a:endParaRPr sz="1400">
              <a:latin typeface="HCR Dotum"/>
              <a:cs typeface="HCR Dotum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106291" y="5356399"/>
            <a:ext cx="415925" cy="222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231916"/>
                </a:solidFill>
                <a:latin typeface="HCR Dotum"/>
                <a:cs typeface="HCR Dotum"/>
              </a:rPr>
              <a:t>2024</a:t>
            </a:r>
            <a:endParaRPr sz="1400">
              <a:latin typeface="HCR Dotum"/>
              <a:cs typeface="HCR Dotum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826299" y="5353368"/>
            <a:ext cx="415925" cy="222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231916"/>
                </a:solidFill>
                <a:latin typeface="HCR Dotum"/>
                <a:cs typeface="HCR Dotum"/>
              </a:rPr>
              <a:t>2025</a:t>
            </a:r>
            <a:endParaRPr sz="1400">
              <a:latin typeface="HCR Dotum"/>
              <a:cs typeface="HCR Dotum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90026" y="5331614"/>
            <a:ext cx="415925" cy="222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231916"/>
                </a:solidFill>
                <a:latin typeface="HCR Dotum"/>
                <a:cs typeface="HCR Dotum"/>
              </a:rPr>
              <a:t>2019</a:t>
            </a:r>
            <a:endParaRPr sz="1400">
              <a:latin typeface="HCR Dotum"/>
              <a:cs typeface="HCR Dotum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0" y="908303"/>
            <a:ext cx="9144000" cy="73660"/>
          </a:xfrm>
          <a:custGeom>
            <a:avLst/>
            <a:gdLst/>
            <a:ahLst/>
            <a:cxnLst/>
            <a:rect l="l" t="t" r="r" b="b"/>
            <a:pathLst>
              <a:path w="9144000" h="73659">
                <a:moveTo>
                  <a:pt x="0" y="73151"/>
                </a:moveTo>
                <a:lnTo>
                  <a:pt x="9144000" y="73151"/>
                </a:lnTo>
                <a:lnTo>
                  <a:pt x="9144000" y="0"/>
                </a:lnTo>
                <a:lnTo>
                  <a:pt x="0" y="0"/>
                </a:lnTo>
                <a:lnTo>
                  <a:pt x="0" y="73151"/>
                </a:lnTo>
                <a:close/>
              </a:path>
            </a:pathLst>
          </a:custGeom>
          <a:solidFill>
            <a:srgbClr val="B9CD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332231"/>
            <a:ext cx="198120" cy="361315"/>
          </a:xfrm>
          <a:custGeom>
            <a:avLst/>
            <a:gdLst/>
            <a:ahLst/>
            <a:cxnLst/>
            <a:rect l="l" t="t" r="r" b="b"/>
            <a:pathLst>
              <a:path w="198120" h="361315">
                <a:moveTo>
                  <a:pt x="0" y="361188"/>
                </a:moveTo>
                <a:lnTo>
                  <a:pt x="198120" y="361188"/>
                </a:lnTo>
                <a:lnTo>
                  <a:pt x="198120" y="0"/>
                </a:lnTo>
                <a:lnTo>
                  <a:pt x="0" y="0"/>
                </a:lnTo>
                <a:lnTo>
                  <a:pt x="0" y="361188"/>
                </a:lnTo>
                <a:close/>
              </a:path>
            </a:pathLst>
          </a:custGeom>
          <a:solidFill>
            <a:srgbClr val="376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i="1" spc="5" dirty="0">
                <a:latin typeface="HCR Dotum"/>
                <a:cs typeface="HCR Dotum"/>
              </a:rPr>
              <a:t>化学物质的注册</a:t>
            </a:r>
          </a:p>
        </p:txBody>
      </p:sp>
      <p:sp>
        <p:nvSpPr>
          <p:cNvPr id="51" name="object 51"/>
          <p:cNvSpPr/>
          <p:nvPr/>
        </p:nvSpPr>
        <p:spPr>
          <a:xfrm>
            <a:off x="5588506" y="4971288"/>
            <a:ext cx="187960" cy="187960"/>
          </a:xfrm>
          <a:custGeom>
            <a:avLst/>
            <a:gdLst/>
            <a:ahLst/>
            <a:cxnLst/>
            <a:rect l="l" t="t" r="r" b="b"/>
            <a:pathLst>
              <a:path w="187960" h="187960">
                <a:moveTo>
                  <a:pt x="92138" y="0"/>
                </a:moveTo>
                <a:lnTo>
                  <a:pt x="76250" y="3174"/>
                </a:lnTo>
                <a:lnTo>
                  <a:pt x="57188" y="6349"/>
                </a:lnTo>
                <a:lnTo>
                  <a:pt x="41300" y="15887"/>
                </a:lnTo>
                <a:lnTo>
                  <a:pt x="15887" y="41300"/>
                </a:lnTo>
                <a:lnTo>
                  <a:pt x="6349" y="57188"/>
                </a:lnTo>
                <a:lnTo>
                  <a:pt x="3174" y="73075"/>
                </a:lnTo>
                <a:lnTo>
                  <a:pt x="0" y="92138"/>
                </a:lnTo>
                <a:lnTo>
                  <a:pt x="6349" y="130263"/>
                </a:lnTo>
                <a:lnTo>
                  <a:pt x="41300" y="171564"/>
                </a:lnTo>
                <a:lnTo>
                  <a:pt x="92138" y="187451"/>
                </a:lnTo>
                <a:lnTo>
                  <a:pt x="111201" y="184276"/>
                </a:lnTo>
                <a:lnTo>
                  <a:pt x="171564" y="146151"/>
                </a:lnTo>
                <a:lnTo>
                  <a:pt x="187451" y="92138"/>
                </a:lnTo>
                <a:lnTo>
                  <a:pt x="184276" y="73075"/>
                </a:lnTo>
                <a:lnTo>
                  <a:pt x="181101" y="57188"/>
                </a:lnTo>
                <a:lnTo>
                  <a:pt x="171564" y="41300"/>
                </a:lnTo>
                <a:lnTo>
                  <a:pt x="146151" y="15887"/>
                </a:lnTo>
                <a:lnTo>
                  <a:pt x="130263" y="6349"/>
                </a:lnTo>
                <a:lnTo>
                  <a:pt x="92138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5493212" y="5350105"/>
            <a:ext cx="415925" cy="222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231916"/>
                </a:solidFill>
                <a:latin typeface="HCR Dotum"/>
                <a:cs typeface="HCR Dotum"/>
              </a:rPr>
              <a:t>2026</a:t>
            </a:r>
            <a:endParaRPr sz="1400">
              <a:latin typeface="HCR Dotum"/>
              <a:cs typeface="HCR Dotum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5579364" y="4953000"/>
            <a:ext cx="260985" cy="264160"/>
          </a:xfrm>
          <a:custGeom>
            <a:avLst/>
            <a:gdLst/>
            <a:ahLst/>
            <a:cxnLst/>
            <a:rect l="l" t="t" r="r" b="b"/>
            <a:pathLst>
              <a:path w="260985" h="264160">
                <a:moveTo>
                  <a:pt x="130301" y="0"/>
                </a:moveTo>
                <a:lnTo>
                  <a:pt x="79451" y="9524"/>
                </a:lnTo>
                <a:lnTo>
                  <a:pt x="38138" y="38112"/>
                </a:lnTo>
                <a:lnTo>
                  <a:pt x="9537" y="79413"/>
                </a:lnTo>
                <a:lnTo>
                  <a:pt x="0" y="104825"/>
                </a:lnTo>
                <a:lnTo>
                  <a:pt x="0" y="158826"/>
                </a:lnTo>
                <a:lnTo>
                  <a:pt x="22250" y="203301"/>
                </a:lnTo>
                <a:lnTo>
                  <a:pt x="57200" y="238239"/>
                </a:lnTo>
                <a:lnTo>
                  <a:pt x="101701" y="260476"/>
                </a:lnTo>
                <a:lnTo>
                  <a:pt x="130301" y="263651"/>
                </a:lnTo>
                <a:lnTo>
                  <a:pt x="155727" y="260476"/>
                </a:lnTo>
                <a:lnTo>
                  <a:pt x="203403" y="238239"/>
                </a:lnTo>
                <a:lnTo>
                  <a:pt x="238353" y="203301"/>
                </a:lnTo>
                <a:lnTo>
                  <a:pt x="257428" y="158826"/>
                </a:lnTo>
                <a:lnTo>
                  <a:pt x="260603" y="130238"/>
                </a:lnTo>
                <a:lnTo>
                  <a:pt x="257428" y="104825"/>
                </a:lnTo>
                <a:lnTo>
                  <a:pt x="238353" y="57175"/>
                </a:lnTo>
                <a:lnTo>
                  <a:pt x="203403" y="22237"/>
                </a:lnTo>
                <a:lnTo>
                  <a:pt x="155727" y="3174"/>
                </a:lnTo>
                <a:lnTo>
                  <a:pt x="130301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6071468" y="5350105"/>
            <a:ext cx="415925" cy="222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231916"/>
                </a:solidFill>
                <a:latin typeface="HCR Dotum"/>
                <a:cs typeface="HCR Dotum"/>
              </a:rPr>
              <a:t>2027</a:t>
            </a:r>
            <a:endParaRPr sz="1400">
              <a:latin typeface="HCR Dotum"/>
              <a:cs typeface="HCR Dotum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6158484" y="4953000"/>
            <a:ext cx="260985" cy="264160"/>
          </a:xfrm>
          <a:custGeom>
            <a:avLst/>
            <a:gdLst/>
            <a:ahLst/>
            <a:cxnLst/>
            <a:rect l="l" t="t" r="r" b="b"/>
            <a:pathLst>
              <a:path w="260985" h="264160">
                <a:moveTo>
                  <a:pt x="130301" y="0"/>
                </a:moveTo>
                <a:lnTo>
                  <a:pt x="79451" y="9524"/>
                </a:lnTo>
                <a:lnTo>
                  <a:pt x="38138" y="38112"/>
                </a:lnTo>
                <a:lnTo>
                  <a:pt x="9537" y="79413"/>
                </a:lnTo>
                <a:lnTo>
                  <a:pt x="0" y="104825"/>
                </a:lnTo>
                <a:lnTo>
                  <a:pt x="0" y="158826"/>
                </a:lnTo>
                <a:lnTo>
                  <a:pt x="22250" y="203301"/>
                </a:lnTo>
                <a:lnTo>
                  <a:pt x="57200" y="238239"/>
                </a:lnTo>
                <a:lnTo>
                  <a:pt x="101701" y="260476"/>
                </a:lnTo>
                <a:lnTo>
                  <a:pt x="130301" y="263651"/>
                </a:lnTo>
                <a:lnTo>
                  <a:pt x="155727" y="260476"/>
                </a:lnTo>
                <a:lnTo>
                  <a:pt x="203403" y="238239"/>
                </a:lnTo>
                <a:lnTo>
                  <a:pt x="238353" y="203301"/>
                </a:lnTo>
                <a:lnTo>
                  <a:pt x="257428" y="158826"/>
                </a:lnTo>
                <a:lnTo>
                  <a:pt x="260603" y="130238"/>
                </a:lnTo>
                <a:lnTo>
                  <a:pt x="257428" y="104825"/>
                </a:lnTo>
                <a:lnTo>
                  <a:pt x="238353" y="57175"/>
                </a:lnTo>
                <a:lnTo>
                  <a:pt x="203403" y="22237"/>
                </a:lnTo>
                <a:lnTo>
                  <a:pt x="155727" y="3174"/>
                </a:lnTo>
                <a:lnTo>
                  <a:pt x="130301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6754044" y="5350105"/>
            <a:ext cx="415925" cy="222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231916"/>
                </a:solidFill>
                <a:latin typeface="HCR Dotum"/>
                <a:cs typeface="HCR Dotum"/>
              </a:rPr>
              <a:t>2028</a:t>
            </a:r>
            <a:endParaRPr sz="1400">
              <a:latin typeface="HCR Dotum"/>
              <a:cs typeface="HCR Dotum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6841235" y="4953000"/>
            <a:ext cx="260985" cy="264160"/>
          </a:xfrm>
          <a:custGeom>
            <a:avLst/>
            <a:gdLst/>
            <a:ahLst/>
            <a:cxnLst/>
            <a:rect l="l" t="t" r="r" b="b"/>
            <a:pathLst>
              <a:path w="260984" h="264160">
                <a:moveTo>
                  <a:pt x="130301" y="0"/>
                </a:moveTo>
                <a:lnTo>
                  <a:pt x="79451" y="9524"/>
                </a:lnTo>
                <a:lnTo>
                  <a:pt x="38138" y="38112"/>
                </a:lnTo>
                <a:lnTo>
                  <a:pt x="9537" y="79413"/>
                </a:lnTo>
                <a:lnTo>
                  <a:pt x="0" y="104825"/>
                </a:lnTo>
                <a:lnTo>
                  <a:pt x="0" y="158826"/>
                </a:lnTo>
                <a:lnTo>
                  <a:pt x="22250" y="203301"/>
                </a:lnTo>
                <a:lnTo>
                  <a:pt x="57200" y="238239"/>
                </a:lnTo>
                <a:lnTo>
                  <a:pt x="101701" y="260476"/>
                </a:lnTo>
                <a:lnTo>
                  <a:pt x="130301" y="263651"/>
                </a:lnTo>
                <a:lnTo>
                  <a:pt x="155727" y="260476"/>
                </a:lnTo>
                <a:lnTo>
                  <a:pt x="203403" y="238239"/>
                </a:lnTo>
                <a:lnTo>
                  <a:pt x="238353" y="203301"/>
                </a:lnTo>
                <a:lnTo>
                  <a:pt x="257428" y="158826"/>
                </a:lnTo>
                <a:lnTo>
                  <a:pt x="260603" y="130238"/>
                </a:lnTo>
                <a:lnTo>
                  <a:pt x="257428" y="104825"/>
                </a:lnTo>
                <a:lnTo>
                  <a:pt x="238353" y="57175"/>
                </a:lnTo>
                <a:lnTo>
                  <a:pt x="203403" y="22237"/>
                </a:lnTo>
                <a:lnTo>
                  <a:pt x="155727" y="3174"/>
                </a:lnTo>
                <a:lnTo>
                  <a:pt x="130301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7439620" y="5350105"/>
            <a:ext cx="415925" cy="222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231916"/>
                </a:solidFill>
                <a:latin typeface="HCR Dotum"/>
                <a:cs typeface="HCR Dotum"/>
              </a:rPr>
              <a:t>2029</a:t>
            </a:r>
            <a:endParaRPr sz="1400">
              <a:latin typeface="HCR Dotum"/>
              <a:cs typeface="HCR Dotum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7527034" y="4953000"/>
            <a:ext cx="259079" cy="264160"/>
          </a:xfrm>
          <a:custGeom>
            <a:avLst/>
            <a:gdLst/>
            <a:ahLst/>
            <a:cxnLst/>
            <a:rect l="l" t="t" r="r" b="b"/>
            <a:pathLst>
              <a:path w="259079" h="264160">
                <a:moveTo>
                  <a:pt x="129540" y="0"/>
                </a:moveTo>
                <a:lnTo>
                  <a:pt x="78994" y="9524"/>
                </a:lnTo>
                <a:lnTo>
                  <a:pt x="37909" y="38112"/>
                </a:lnTo>
                <a:lnTo>
                  <a:pt x="9474" y="79413"/>
                </a:lnTo>
                <a:lnTo>
                  <a:pt x="0" y="104825"/>
                </a:lnTo>
                <a:lnTo>
                  <a:pt x="0" y="158826"/>
                </a:lnTo>
                <a:lnTo>
                  <a:pt x="22123" y="203301"/>
                </a:lnTo>
                <a:lnTo>
                  <a:pt x="56870" y="238239"/>
                </a:lnTo>
                <a:lnTo>
                  <a:pt x="101104" y="260476"/>
                </a:lnTo>
                <a:lnTo>
                  <a:pt x="129540" y="263651"/>
                </a:lnTo>
                <a:lnTo>
                  <a:pt x="154813" y="260476"/>
                </a:lnTo>
                <a:lnTo>
                  <a:pt x="202209" y="238239"/>
                </a:lnTo>
                <a:lnTo>
                  <a:pt x="236969" y="203301"/>
                </a:lnTo>
                <a:lnTo>
                  <a:pt x="255917" y="158826"/>
                </a:lnTo>
                <a:lnTo>
                  <a:pt x="259080" y="130238"/>
                </a:lnTo>
                <a:lnTo>
                  <a:pt x="255917" y="104825"/>
                </a:lnTo>
                <a:lnTo>
                  <a:pt x="236969" y="57175"/>
                </a:lnTo>
                <a:lnTo>
                  <a:pt x="202209" y="22237"/>
                </a:lnTo>
                <a:lnTo>
                  <a:pt x="154813" y="3174"/>
                </a:lnTo>
                <a:lnTo>
                  <a:pt x="129540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8122193" y="5350105"/>
            <a:ext cx="415925" cy="222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231916"/>
                </a:solidFill>
                <a:latin typeface="HCR Dotum"/>
                <a:cs typeface="HCR Dotum"/>
              </a:rPr>
              <a:t>2030</a:t>
            </a:r>
            <a:endParaRPr sz="1400" dirty="0">
              <a:latin typeface="HCR Dotum"/>
              <a:cs typeface="HCR Dotum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8209788" y="4953000"/>
            <a:ext cx="259079" cy="264160"/>
          </a:xfrm>
          <a:custGeom>
            <a:avLst/>
            <a:gdLst/>
            <a:ahLst/>
            <a:cxnLst/>
            <a:rect l="l" t="t" r="r" b="b"/>
            <a:pathLst>
              <a:path w="259079" h="264160">
                <a:moveTo>
                  <a:pt x="129540" y="0"/>
                </a:moveTo>
                <a:lnTo>
                  <a:pt x="78994" y="9524"/>
                </a:lnTo>
                <a:lnTo>
                  <a:pt x="37909" y="38112"/>
                </a:lnTo>
                <a:lnTo>
                  <a:pt x="9474" y="79413"/>
                </a:lnTo>
                <a:lnTo>
                  <a:pt x="0" y="104825"/>
                </a:lnTo>
                <a:lnTo>
                  <a:pt x="0" y="158826"/>
                </a:lnTo>
                <a:lnTo>
                  <a:pt x="22123" y="203301"/>
                </a:lnTo>
                <a:lnTo>
                  <a:pt x="56870" y="238239"/>
                </a:lnTo>
                <a:lnTo>
                  <a:pt x="101104" y="260476"/>
                </a:lnTo>
                <a:lnTo>
                  <a:pt x="129540" y="263651"/>
                </a:lnTo>
                <a:lnTo>
                  <a:pt x="154813" y="260476"/>
                </a:lnTo>
                <a:lnTo>
                  <a:pt x="202209" y="238239"/>
                </a:lnTo>
                <a:lnTo>
                  <a:pt x="236969" y="203301"/>
                </a:lnTo>
                <a:lnTo>
                  <a:pt x="255917" y="158826"/>
                </a:lnTo>
                <a:lnTo>
                  <a:pt x="259080" y="130238"/>
                </a:lnTo>
                <a:lnTo>
                  <a:pt x="255917" y="104825"/>
                </a:lnTo>
                <a:lnTo>
                  <a:pt x="236969" y="57175"/>
                </a:lnTo>
                <a:lnTo>
                  <a:pt x="202209" y="22237"/>
                </a:lnTo>
                <a:lnTo>
                  <a:pt x="154813" y="3174"/>
                </a:lnTo>
                <a:lnTo>
                  <a:pt x="129540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242315" y="4037076"/>
            <a:ext cx="1679575" cy="728980"/>
          </a:xfrm>
          <a:prstGeom prst="rect">
            <a:avLst/>
          </a:prstGeom>
        </p:spPr>
        <p:txBody>
          <a:bodyPr vert="horz" wrap="square" lIns="0" tIns="144780" rIns="0" bIns="0" rtlCol="0">
            <a:spAutoFit/>
          </a:bodyPr>
          <a:lstStyle/>
          <a:p>
            <a:pPr marL="130175">
              <a:lnSpc>
                <a:spcPct val="100000"/>
              </a:lnSpc>
              <a:spcBef>
                <a:spcPts val="1140"/>
              </a:spcBef>
            </a:pPr>
            <a:r>
              <a:rPr sz="1400" spc="-5" dirty="0">
                <a:solidFill>
                  <a:srgbClr val="FFFFFF"/>
                </a:solidFill>
                <a:latin typeface="HCR Dotum"/>
                <a:cs typeface="HCR Dotum"/>
              </a:rPr>
              <a:t>1</a:t>
            </a:r>
            <a:r>
              <a:rPr sz="1400" i="1" spc="-5" dirty="0">
                <a:solidFill>
                  <a:srgbClr val="FFFFFF"/>
                </a:solidFill>
                <a:latin typeface="HCR Dotum"/>
                <a:cs typeface="HCR Dotum"/>
              </a:rPr>
              <a:t>吨以上的</a:t>
            </a:r>
            <a:r>
              <a:rPr sz="1400" spc="-5" dirty="0">
                <a:solidFill>
                  <a:srgbClr val="FFFFFF"/>
                </a:solidFill>
                <a:latin typeface="HCR Dotum"/>
                <a:cs typeface="HCR Dotum"/>
              </a:rPr>
              <a:t>CMR</a:t>
            </a:r>
            <a:endParaRPr sz="1400">
              <a:latin typeface="HCR Dotum"/>
              <a:cs typeface="HCR Dotum"/>
            </a:endParaRPr>
          </a:p>
          <a:p>
            <a:pPr marL="135890">
              <a:lnSpc>
                <a:spcPct val="100000"/>
              </a:lnSpc>
              <a:spcBef>
                <a:spcPts val="880"/>
              </a:spcBef>
            </a:pPr>
            <a:r>
              <a:rPr sz="1300" spc="-10" dirty="0">
                <a:solidFill>
                  <a:srgbClr val="FFFFFF"/>
                </a:solidFill>
                <a:latin typeface="HCR Dotum"/>
                <a:cs typeface="HCR Dotum"/>
              </a:rPr>
              <a:t>&gt;1000</a:t>
            </a:r>
            <a:r>
              <a:rPr sz="1300" i="1" spc="-10" dirty="0">
                <a:solidFill>
                  <a:srgbClr val="FFFFFF"/>
                </a:solidFill>
                <a:latin typeface="HCR Dotum"/>
                <a:cs typeface="HCR Dotum"/>
              </a:rPr>
              <a:t>吨的现有物质</a:t>
            </a:r>
            <a:endParaRPr sz="1300">
              <a:latin typeface="HCR Dotum"/>
              <a:cs typeface="HCR Dotum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417064" y="4037076"/>
            <a:ext cx="1679575" cy="72898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450850">
              <a:lnSpc>
                <a:spcPct val="100000"/>
              </a:lnSpc>
              <a:spcBef>
                <a:spcPts val="1095"/>
              </a:spcBef>
            </a:pPr>
            <a:r>
              <a:rPr sz="1400" spc="-5" dirty="0">
                <a:solidFill>
                  <a:srgbClr val="FFFFFF"/>
                </a:solidFill>
                <a:latin typeface="HCR Dotum"/>
                <a:cs typeface="HCR Dotum"/>
              </a:rPr>
              <a:t>100-1000</a:t>
            </a:r>
            <a:r>
              <a:rPr sz="1400" i="1" spc="-5" dirty="0">
                <a:solidFill>
                  <a:srgbClr val="FFFFFF"/>
                </a:solidFill>
                <a:latin typeface="HCR Dotum"/>
                <a:cs typeface="HCR Dotum"/>
              </a:rPr>
              <a:t>吨</a:t>
            </a:r>
            <a:endParaRPr sz="1400">
              <a:latin typeface="HCR Dotum"/>
              <a:cs typeface="HCR Dotum"/>
            </a:endParaRPr>
          </a:p>
          <a:p>
            <a:pPr marL="478155">
              <a:lnSpc>
                <a:spcPct val="100000"/>
              </a:lnSpc>
              <a:spcBef>
                <a:spcPts val="885"/>
              </a:spcBef>
            </a:pPr>
            <a:r>
              <a:rPr sz="1400" i="1" spc="-10" dirty="0">
                <a:solidFill>
                  <a:srgbClr val="FFFFFF"/>
                </a:solidFill>
                <a:latin typeface="HCR Dotum"/>
                <a:cs typeface="HCR Dotum"/>
              </a:rPr>
              <a:t>的现有物质</a:t>
            </a:r>
            <a:endParaRPr sz="1400">
              <a:latin typeface="HCR Dotum"/>
              <a:cs typeface="HCR Dotum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384547" y="4037076"/>
            <a:ext cx="1679575" cy="728980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168910" algn="ctr">
              <a:lnSpc>
                <a:spcPct val="100000"/>
              </a:lnSpc>
              <a:spcBef>
                <a:spcPts val="730"/>
              </a:spcBef>
            </a:pPr>
            <a:r>
              <a:rPr sz="1400" spc="-5" dirty="0">
                <a:solidFill>
                  <a:srgbClr val="FFFFFF"/>
                </a:solidFill>
                <a:latin typeface="HCR Dotum"/>
                <a:cs typeface="HCR Dotum"/>
              </a:rPr>
              <a:t>10-100</a:t>
            </a:r>
            <a:r>
              <a:rPr sz="1400" i="1" spc="-5" dirty="0">
                <a:solidFill>
                  <a:srgbClr val="FFFFFF"/>
                </a:solidFill>
                <a:latin typeface="HCR Dotum"/>
                <a:cs typeface="HCR Dotum"/>
              </a:rPr>
              <a:t>吨</a:t>
            </a:r>
            <a:endParaRPr sz="1400">
              <a:latin typeface="HCR Dotum"/>
              <a:cs typeface="HCR Dotum"/>
            </a:endParaRPr>
          </a:p>
          <a:p>
            <a:pPr marL="168275" algn="ctr">
              <a:lnSpc>
                <a:spcPct val="100000"/>
              </a:lnSpc>
              <a:spcBef>
                <a:spcPts val="885"/>
              </a:spcBef>
            </a:pPr>
            <a:r>
              <a:rPr sz="1400" i="1" spc="-10" dirty="0">
                <a:solidFill>
                  <a:srgbClr val="FFFFFF"/>
                </a:solidFill>
                <a:latin typeface="HCR Dotum"/>
                <a:cs typeface="HCR Dotum"/>
              </a:rPr>
              <a:t>的现有物质</a:t>
            </a:r>
            <a:endParaRPr sz="1400">
              <a:latin typeface="HCR Dotum"/>
              <a:cs typeface="HCR Dotum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420611" y="4037076"/>
            <a:ext cx="1679575" cy="639919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167005" algn="ctr">
              <a:lnSpc>
                <a:spcPct val="100000"/>
              </a:lnSpc>
              <a:spcBef>
                <a:spcPts val="730"/>
              </a:spcBef>
            </a:pPr>
            <a:r>
              <a:rPr sz="1400" dirty="0">
                <a:solidFill>
                  <a:srgbClr val="FFFFFF"/>
                </a:solidFill>
                <a:latin typeface="HCR Dotum"/>
                <a:cs typeface="HCR Dotum"/>
              </a:rPr>
              <a:t>1-10</a:t>
            </a:r>
            <a:r>
              <a:rPr sz="1400" i="1" dirty="0">
                <a:solidFill>
                  <a:srgbClr val="FFFFFF"/>
                </a:solidFill>
                <a:latin typeface="HCR Dotum"/>
                <a:cs typeface="HCR Dotum"/>
              </a:rPr>
              <a:t>吨</a:t>
            </a:r>
            <a:endParaRPr sz="1400" dirty="0">
              <a:latin typeface="HCR Dotum"/>
              <a:cs typeface="HCR Dotum"/>
            </a:endParaRPr>
          </a:p>
          <a:p>
            <a:pPr marL="166370" algn="ctr">
              <a:lnSpc>
                <a:spcPct val="100000"/>
              </a:lnSpc>
              <a:spcBef>
                <a:spcPts val="885"/>
              </a:spcBef>
            </a:pPr>
            <a:r>
              <a:rPr sz="1400" i="1" spc="-10" dirty="0" err="1">
                <a:solidFill>
                  <a:srgbClr val="FFFFFF"/>
                </a:solidFill>
                <a:latin typeface="HCR Dotum"/>
                <a:cs typeface="HCR Dotum"/>
              </a:rPr>
              <a:t>的现有</a:t>
            </a:r>
            <a:r>
              <a:rPr lang="zh-CN" altLang="en-US" sz="1400" i="1" spc="-10" dirty="0">
                <a:solidFill>
                  <a:srgbClr val="FFFFFF"/>
                </a:solidFill>
                <a:latin typeface="HCR Dotum"/>
                <a:cs typeface="HCR Dotum"/>
              </a:rPr>
              <a:t>物质</a:t>
            </a:r>
            <a:endParaRPr sz="1400" dirty="0">
              <a:latin typeface="HCR Dotum"/>
              <a:cs typeface="HCR Dotum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1869948" y="3791711"/>
            <a:ext cx="310895" cy="128320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912620" y="3814571"/>
            <a:ext cx="226060" cy="1198245"/>
          </a:xfrm>
          <a:custGeom>
            <a:avLst/>
            <a:gdLst/>
            <a:ahLst/>
            <a:cxnLst/>
            <a:rect l="l" t="t" r="r" b="b"/>
            <a:pathLst>
              <a:path w="226060" h="1198245">
                <a:moveTo>
                  <a:pt x="0" y="0"/>
                </a:moveTo>
                <a:lnTo>
                  <a:pt x="0" y="1197864"/>
                </a:lnTo>
                <a:lnTo>
                  <a:pt x="225552" y="598932"/>
                </a:lnTo>
                <a:lnTo>
                  <a:pt x="0" y="0"/>
                </a:lnTo>
                <a:close/>
              </a:path>
            </a:pathLst>
          </a:custGeom>
          <a:solidFill>
            <a:srgbClr val="003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30"/>
              </a:lnSpc>
            </a:pPr>
            <a:fld id="{81D60167-4931-47E6-BA6A-407CBD079E47}" type="slidenum">
              <a:rPr dirty="0">
                <a:latin typeface="HCR Dotum"/>
                <a:cs typeface="HCR Dotum"/>
              </a:rPr>
              <a:t>3</a:t>
            </a:fld>
            <a:endParaRPr dirty="0">
              <a:latin typeface="HCR Dotum"/>
              <a:cs typeface="HCR Dotum"/>
            </a:endParaRPr>
          </a:p>
        </p:txBody>
      </p:sp>
      <p:sp>
        <p:nvSpPr>
          <p:cNvPr id="69" name="object 6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5"/>
              </a:lnSpc>
            </a:pPr>
            <a:r>
              <a:rPr spc="-5" dirty="0">
                <a:latin typeface="Malgun Gothic"/>
                <a:cs typeface="Malgun Gothic"/>
              </a:rPr>
              <a:t>Copyright </a:t>
            </a:r>
            <a:r>
              <a:rPr dirty="0">
                <a:latin typeface="MS PGothic"/>
                <a:cs typeface="MS PGothic"/>
              </a:rPr>
              <a:t>ⓒ </a:t>
            </a:r>
            <a:r>
              <a:rPr spc="-5" dirty="0">
                <a:latin typeface="Malgun Gothic"/>
                <a:cs typeface="Malgun Gothic"/>
              </a:rPr>
              <a:t>2019 Korea Testing </a:t>
            </a:r>
            <a:r>
              <a:rPr dirty="0">
                <a:latin typeface="Malgun Gothic"/>
                <a:cs typeface="Malgun Gothic"/>
              </a:rPr>
              <a:t>&amp; </a:t>
            </a:r>
            <a:r>
              <a:rPr spc="-5" dirty="0">
                <a:latin typeface="Malgun Gothic"/>
                <a:cs typeface="Malgun Gothic"/>
              </a:rPr>
              <a:t>Research Institute </a:t>
            </a:r>
            <a:r>
              <a:rPr spc="-10" dirty="0">
                <a:latin typeface="Malgun Gothic"/>
                <a:cs typeface="Malgun Gothic"/>
              </a:rPr>
              <a:t>All </a:t>
            </a:r>
            <a:r>
              <a:rPr spc="-5" dirty="0">
                <a:latin typeface="Malgun Gothic"/>
                <a:cs typeface="Malgun Gothic"/>
              </a:rPr>
              <a:t>Rights</a:t>
            </a:r>
            <a:r>
              <a:rPr spc="160" dirty="0">
                <a:latin typeface="Malgun Gothic"/>
                <a:cs typeface="Malgun Gothic"/>
              </a:rPr>
              <a:t> </a:t>
            </a:r>
            <a:r>
              <a:rPr spc="-5" dirty="0">
                <a:latin typeface="Malgun Gothic"/>
                <a:cs typeface="Malgun Gothic"/>
              </a:rPr>
              <a:t>Reserved.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222" y="0"/>
            <a:ext cx="9018270" cy="6849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3"/>
              </a:spcBef>
            </a:pPr>
            <a:endParaRPr sz="1450">
              <a:latin typeface="Times New Roman"/>
              <a:cs typeface="Times New Roman"/>
            </a:endParaRPr>
          </a:p>
          <a:p>
            <a:pPr marR="83820" algn="r">
              <a:lnSpc>
                <a:spcPct val="100000"/>
              </a:lnSpc>
            </a:pPr>
            <a:r>
              <a:rPr sz="1400" spc="-5" dirty="0">
                <a:latin typeface="HCR Dotum"/>
                <a:cs typeface="HCR Dotum"/>
              </a:rPr>
              <a:t>21</a:t>
            </a:r>
            <a:endParaRPr sz="1400">
              <a:latin typeface="HCR Dotum"/>
              <a:cs typeface="HCR Dotum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6222" y="0"/>
            <a:ext cx="9017777" cy="6849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051" y="6618731"/>
            <a:ext cx="1914143" cy="2072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908303"/>
            <a:ext cx="9144000" cy="73660"/>
          </a:xfrm>
          <a:custGeom>
            <a:avLst/>
            <a:gdLst/>
            <a:ahLst/>
            <a:cxnLst/>
            <a:rect l="l" t="t" r="r" b="b"/>
            <a:pathLst>
              <a:path w="9144000" h="73659">
                <a:moveTo>
                  <a:pt x="0" y="73151"/>
                </a:moveTo>
                <a:lnTo>
                  <a:pt x="9144000" y="73151"/>
                </a:lnTo>
                <a:lnTo>
                  <a:pt x="9144000" y="0"/>
                </a:lnTo>
                <a:lnTo>
                  <a:pt x="0" y="0"/>
                </a:lnTo>
                <a:lnTo>
                  <a:pt x="0" y="73151"/>
                </a:lnTo>
                <a:close/>
              </a:path>
            </a:pathLst>
          </a:custGeom>
          <a:solidFill>
            <a:srgbClr val="B9CD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332231"/>
            <a:ext cx="198120" cy="361315"/>
          </a:xfrm>
          <a:custGeom>
            <a:avLst/>
            <a:gdLst/>
            <a:ahLst/>
            <a:cxnLst/>
            <a:rect l="l" t="t" r="r" b="b"/>
            <a:pathLst>
              <a:path w="198120" h="361315">
                <a:moveTo>
                  <a:pt x="0" y="361188"/>
                </a:moveTo>
                <a:lnTo>
                  <a:pt x="198120" y="361188"/>
                </a:lnTo>
                <a:lnTo>
                  <a:pt x="198120" y="0"/>
                </a:lnTo>
                <a:lnTo>
                  <a:pt x="0" y="0"/>
                </a:lnTo>
                <a:lnTo>
                  <a:pt x="0" y="361188"/>
                </a:lnTo>
                <a:close/>
              </a:path>
            </a:pathLst>
          </a:custGeom>
          <a:solidFill>
            <a:srgbClr val="376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5" dirty="0">
                <a:latin typeface="HCR Dotum"/>
                <a:cs typeface="HCR Dotum"/>
              </a:rPr>
              <a:t>注册周期</a:t>
            </a:r>
          </a:p>
        </p:txBody>
      </p:sp>
      <p:sp>
        <p:nvSpPr>
          <p:cNvPr id="8" name="object 8"/>
          <p:cNvSpPr/>
          <p:nvPr/>
        </p:nvSpPr>
        <p:spPr>
          <a:xfrm>
            <a:off x="7309866" y="2696719"/>
            <a:ext cx="478790" cy="0"/>
          </a:xfrm>
          <a:custGeom>
            <a:avLst/>
            <a:gdLst/>
            <a:ahLst/>
            <a:cxnLst/>
            <a:rect l="l" t="t" r="r" b="b"/>
            <a:pathLst>
              <a:path w="478790">
                <a:moveTo>
                  <a:pt x="0" y="0"/>
                </a:moveTo>
                <a:lnTo>
                  <a:pt x="478345" y="0"/>
                </a:lnTo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710495" y="2651384"/>
            <a:ext cx="78105" cy="90805"/>
          </a:xfrm>
          <a:custGeom>
            <a:avLst/>
            <a:gdLst/>
            <a:ahLst/>
            <a:cxnLst/>
            <a:rect l="l" t="t" r="r" b="b"/>
            <a:pathLst>
              <a:path w="78104" h="90805">
                <a:moveTo>
                  <a:pt x="0" y="90677"/>
                </a:moveTo>
                <a:lnTo>
                  <a:pt x="77724" y="45338"/>
                </a:lnTo>
                <a:lnTo>
                  <a:pt x="0" y="0"/>
                </a:lnTo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35682" y="1629914"/>
            <a:ext cx="635" cy="432434"/>
          </a:xfrm>
          <a:custGeom>
            <a:avLst/>
            <a:gdLst/>
            <a:ahLst/>
            <a:cxnLst/>
            <a:rect l="l" t="t" r="r" b="b"/>
            <a:pathLst>
              <a:path w="634" h="432435">
                <a:moveTo>
                  <a:pt x="584" y="432003"/>
                </a:moveTo>
                <a:lnTo>
                  <a:pt x="0" y="0"/>
                </a:lnTo>
              </a:path>
            </a:pathLst>
          </a:custGeom>
          <a:ln w="2590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348986" y="1620770"/>
            <a:ext cx="635" cy="432434"/>
          </a:xfrm>
          <a:custGeom>
            <a:avLst/>
            <a:gdLst/>
            <a:ahLst/>
            <a:cxnLst/>
            <a:rect l="l" t="t" r="r" b="b"/>
            <a:pathLst>
              <a:path w="635" h="432435">
                <a:moveTo>
                  <a:pt x="584" y="432003"/>
                </a:moveTo>
                <a:lnTo>
                  <a:pt x="0" y="0"/>
                </a:lnTo>
              </a:path>
            </a:pathLst>
          </a:custGeom>
          <a:ln w="2590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615183" y="1823754"/>
            <a:ext cx="716280" cy="0"/>
          </a:xfrm>
          <a:custGeom>
            <a:avLst/>
            <a:gdLst/>
            <a:ahLst/>
            <a:cxnLst/>
            <a:rect l="l" t="t" r="r" b="b"/>
            <a:pathLst>
              <a:path w="716279">
                <a:moveTo>
                  <a:pt x="0" y="0"/>
                </a:moveTo>
                <a:lnTo>
                  <a:pt x="715805" y="0"/>
                </a:lnTo>
              </a:path>
            </a:pathLst>
          </a:custGeom>
          <a:ln w="2590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8380" y="1823754"/>
            <a:ext cx="724535" cy="0"/>
          </a:xfrm>
          <a:custGeom>
            <a:avLst/>
            <a:gdLst/>
            <a:ahLst/>
            <a:cxnLst/>
            <a:rect l="l" t="t" r="r" b="b"/>
            <a:pathLst>
              <a:path w="724535">
                <a:moveTo>
                  <a:pt x="0" y="0"/>
                </a:moveTo>
                <a:lnTo>
                  <a:pt x="724159" y="0"/>
                </a:lnTo>
              </a:path>
            </a:pathLst>
          </a:custGeom>
          <a:ln w="2590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240299" y="1778153"/>
            <a:ext cx="78105" cy="90805"/>
          </a:xfrm>
          <a:custGeom>
            <a:avLst/>
            <a:gdLst/>
            <a:ahLst/>
            <a:cxnLst/>
            <a:rect l="l" t="t" r="r" b="b"/>
            <a:pathLst>
              <a:path w="78104" h="90805">
                <a:moveTo>
                  <a:pt x="25" y="90677"/>
                </a:moveTo>
                <a:lnTo>
                  <a:pt x="77736" y="45313"/>
                </a:lnTo>
                <a:lnTo>
                  <a:pt x="0" y="0"/>
                </a:lnTo>
              </a:path>
            </a:pathLst>
          </a:custGeom>
          <a:ln w="25907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61340" y="1778690"/>
            <a:ext cx="78105" cy="90805"/>
          </a:xfrm>
          <a:custGeom>
            <a:avLst/>
            <a:gdLst/>
            <a:ahLst/>
            <a:cxnLst/>
            <a:rect l="l" t="t" r="r" b="b"/>
            <a:pathLst>
              <a:path w="78104" h="90805">
                <a:moveTo>
                  <a:pt x="77711" y="0"/>
                </a:moveTo>
                <a:lnTo>
                  <a:pt x="0" y="45351"/>
                </a:lnTo>
                <a:lnTo>
                  <a:pt x="77724" y="90678"/>
                </a:lnTo>
              </a:path>
            </a:pathLst>
          </a:custGeom>
          <a:ln w="2590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72539" y="1674876"/>
            <a:ext cx="1343025" cy="277495"/>
          </a:xfrm>
          <a:custGeom>
            <a:avLst/>
            <a:gdLst/>
            <a:ahLst/>
            <a:cxnLst/>
            <a:rect l="l" t="t" r="r" b="b"/>
            <a:pathLst>
              <a:path w="1343025" h="277494">
                <a:moveTo>
                  <a:pt x="0" y="0"/>
                </a:moveTo>
                <a:lnTo>
                  <a:pt x="1342644" y="0"/>
                </a:lnTo>
                <a:lnTo>
                  <a:pt x="1342644" y="277367"/>
                </a:lnTo>
                <a:lnTo>
                  <a:pt x="0" y="27736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407896" y="1724101"/>
            <a:ext cx="1093470" cy="192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HCR Dotum"/>
                <a:cs typeface="HCR Dotum"/>
              </a:rPr>
              <a:t>处理时间 :</a:t>
            </a:r>
            <a:r>
              <a:rPr sz="1200" spc="-100" dirty="0">
                <a:latin typeface="HCR Dotum"/>
                <a:cs typeface="HCR Dotum"/>
              </a:rPr>
              <a:t> </a:t>
            </a:r>
            <a:r>
              <a:rPr sz="1200" spc="-5" dirty="0">
                <a:latin typeface="HCR Dotum"/>
                <a:cs typeface="HCR Dotum"/>
              </a:rPr>
              <a:t>30天</a:t>
            </a:r>
            <a:endParaRPr sz="1200">
              <a:latin typeface="HCR Dotum"/>
              <a:cs typeface="HCR Dotum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2296" y="2529840"/>
            <a:ext cx="905256" cy="4145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02692" y="2522220"/>
            <a:ext cx="664463" cy="4800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8204" y="2555748"/>
            <a:ext cx="798830" cy="307975"/>
          </a:xfrm>
          <a:custGeom>
            <a:avLst/>
            <a:gdLst/>
            <a:ahLst/>
            <a:cxnLst/>
            <a:rect l="l" t="t" r="r" b="b"/>
            <a:pathLst>
              <a:path w="798830" h="307975">
                <a:moveTo>
                  <a:pt x="0" y="0"/>
                </a:moveTo>
                <a:lnTo>
                  <a:pt x="798576" y="0"/>
                </a:lnTo>
                <a:lnTo>
                  <a:pt x="798576" y="307848"/>
                </a:lnTo>
                <a:lnTo>
                  <a:pt x="0" y="307848"/>
                </a:lnTo>
                <a:lnTo>
                  <a:pt x="0" y="0"/>
                </a:lnTo>
                <a:close/>
              </a:path>
            </a:pathLst>
          </a:custGeom>
          <a:solidFill>
            <a:srgbClr val="C3D6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22389" y="2605735"/>
            <a:ext cx="381635" cy="222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HCR Dotum"/>
                <a:cs typeface="HCR Dotum"/>
              </a:rPr>
              <a:t>注</a:t>
            </a:r>
            <a:r>
              <a:rPr sz="1400" dirty="0">
                <a:latin typeface="HCR Dotum"/>
                <a:cs typeface="HCR Dotum"/>
              </a:rPr>
              <a:t>册</a:t>
            </a:r>
            <a:endParaRPr sz="1400">
              <a:latin typeface="HCR Dotum"/>
              <a:cs typeface="HCR Dotum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428744" y="2404872"/>
            <a:ext cx="1150619" cy="6309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85715" y="2400300"/>
            <a:ext cx="836675" cy="6934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454652" y="2430779"/>
            <a:ext cx="1043940" cy="524510"/>
          </a:xfrm>
          <a:prstGeom prst="rect">
            <a:avLst/>
          </a:prstGeom>
          <a:solidFill>
            <a:srgbClr val="C3D69B"/>
          </a:solidFill>
        </p:spPr>
        <p:txBody>
          <a:bodyPr vert="horz" wrap="square" lIns="0" tIns="52069" rIns="0" bIns="0" rtlCol="0">
            <a:spAutoFit/>
          </a:bodyPr>
          <a:lstStyle/>
          <a:p>
            <a:pPr marL="349885" marR="238760" indent="-85725">
              <a:lnSpc>
                <a:spcPct val="100000"/>
              </a:lnSpc>
              <a:spcBef>
                <a:spcPts val="409"/>
              </a:spcBef>
            </a:pPr>
            <a:r>
              <a:rPr sz="1400" spc="-10" dirty="0">
                <a:latin typeface="HCR Dotum"/>
                <a:cs typeface="HCR Dotum"/>
              </a:rPr>
              <a:t>有害性  </a:t>
            </a:r>
            <a:r>
              <a:rPr sz="1400" dirty="0">
                <a:latin typeface="HCR Dotum"/>
                <a:cs typeface="HCR Dotum"/>
              </a:rPr>
              <a:t>审查</a:t>
            </a:r>
            <a:endParaRPr sz="1400">
              <a:latin typeface="HCR Dotum"/>
              <a:cs typeface="HCR Dotum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666232" y="4888991"/>
            <a:ext cx="1165859" cy="4145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657088" y="4882896"/>
            <a:ext cx="1181099" cy="48005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5692140" y="4914900"/>
            <a:ext cx="1059180" cy="307975"/>
          </a:xfrm>
          <a:prstGeom prst="rect">
            <a:avLst/>
          </a:prstGeom>
          <a:solidFill>
            <a:srgbClr val="DCE6F2"/>
          </a:solidFill>
        </p:spPr>
        <p:txBody>
          <a:bodyPr vert="horz" wrap="square" lIns="0" tIns="50165" rIns="0" bIns="0" rtlCol="0">
            <a:spAutoFit/>
          </a:bodyPr>
          <a:lstStyle/>
          <a:p>
            <a:pPr marL="97790">
              <a:lnSpc>
                <a:spcPct val="100000"/>
              </a:lnSpc>
              <a:spcBef>
                <a:spcPts val="395"/>
              </a:spcBef>
            </a:pPr>
            <a:r>
              <a:rPr sz="1400" spc="-10" dirty="0">
                <a:latin typeface="HCR Dotum"/>
                <a:cs typeface="HCR Dotum"/>
              </a:rPr>
              <a:t>危害性评审</a:t>
            </a:r>
            <a:endParaRPr sz="1400">
              <a:latin typeface="HCR Dotum"/>
              <a:cs typeface="HCR Dotum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922782" y="2693672"/>
            <a:ext cx="334645" cy="0"/>
          </a:xfrm>
          <a:custGeom>
            <a:avLst/>
            <a:gdLst/>
            <a:ahLst/>
            <a:cxnLst/>
            <a:rect l="l" t="t" r="r" b="b"/>
            <a:pathLst>
              <a:path w="334644">
                <a:moveTo>
                  <a:pt x="0" y="0"/>
                </a:moveTo>
                <a:lnTo>
                  <a:pt x="334352" y="0"/>
                </a:lnTo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179410" y="2648336"/>
            <a:ext cx="78105" cy="90805"/>
          </a:xfrm>
          <a:custGeom>
            <a:avLst/>
            <a:gdLst/>
            <a:ahLst/>
            <a:cxnLst/>
            <a:rect l="l" t="t" r="r" b="b"/>
            <a:pathLst>
              <a:path w="78105" h="90805">
                <a:moveTo>
                  <a:pt x="0" y="90677"/>
                </a:moveTo>
                <a:lnTo>
                  <a:pt x="77724" y="45338"/>
                </a:lnTo>
                <a:lnTo>
                  <a:pt x="0" y="0"/>
                </a:lnTo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260347" y="2212848"/>
            <a:ext cx="1344295" cy="944880"/>
          </a:xfrm>
          <a:custGeom>
            <a:avLst/>
            <a:gdLst/>
            <a:ahLst/>
            <a:cxnLst/>
            <a:rect l="l" t="t" r="r" b="b"/>
            <a:pathLst>
              <a:path w="1344295" h="944880">
                <a:moveTo>
                  <a:pt x="672084" y="0"/>
                </a:moveTo>
                <a:lnTo>
                  <a:pt x="0" y="472439"/>
                </a:lnTo>
                <a:lnTo>
                  <a:pt x="672084" y="944879"/>
                </a:lnTo>
                <a:lnTo>
                  <a:pt x="1344168" y="472439"/>
                </a:lnTo>
                <a:lnTo>
                  <a:pt x="672084" y="0"/>
                </a:lnTo>
                <a:close/>
              </a:path>
            </a:pathLst>
          </a:custGeom>
          <a:solidFill>
            <a:srgbClr val="C3D6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679841" y="2432037"/>
            <a:ext cx="375285" cy="506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384" marR="5080" indent="-20320">
              <a:lnSpc>
                <a:spcPct val="125499"/>
              </a:lnSpc>
            </a:pPr>
            <a:r>
              <a:rPr sz="1300" spc="-5" dirty="0">
                <a:latin typeface="HCR Dotum"/>
                <a:cs typeface="HCR Dotum"/>
              </a:rPr>
              <a:t>资料  审查</a:t>
            </a:r>
            <a:endParaRPr sz="1300">
              <a:latin typeface="HCR Dotum"/>
              <a:cs typeface="HCR Dotum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31115" y="3132582"/>
            <a:ext cx="1403985" cy="472440"/>
          </a:xfrm>
          <a:custGeom>
            <a:avLst/>
            <a:gdLst/>
            <a:ahLst/>
            <a:cxnLst/>
            <a:rect l="l" t="t" r="r" b="b"/>
            <a:pathLst>
              <a:path w="1403985" h="472439">
                <a:moveTo>
                  <a:pt x="1403997" y="0"/>
                </a:moveTo>
                <a:lnTo>
                  <a:pt x="1403997" y="471982"/>
                </a:lnTo>
                <a:lnTo>
                  <a:pt x="0" y="471982"/>
                </a:lnTo>
              </a:path>
            </a:pathLst>
          </a:custGeom>
          <a:ln w="25908">
            <a:solidFill>
              <a:srgbClr val="C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35707" y="3008882"/>
            <a:ext cx="635" cy="581660"/>
          </a:xfrm>
          <a:custGeom>
            <a:avLst/>
            <a:gdLst/>
            <a:ahLst/>
            <a:cxnLst/>
            <a:rect l="l" t="t" r="r" b="b"/>
            <a:pathLst>
              <a:path w="634" h="581660">
                <a:moveTo>
                  <a:pt x="558" y="581177"/>
                </a:moveTo>
                <a:lnTo>
                  <a:pt x="0" y="0"/>
                </a:lnTo>
              </a:path>
            </a:pathLst>
          </a:custGeom>
          <a:ln w="25907">
            <a:solidFill>
              <a:srgbClr val="C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90451" y="3008883"/>
            <a:ext cx="90805" cy="78105"/>
          </a:xfrm>
          <a:custGeom>
            <a:avLst/>
            <a:gdLst/>
            <a:ahLst/>
            <a:cxnLst/>
            <a:rect l="l" t="t" r="r" b="b"/>
            <a:pathLst>
              <a:path w="90804" h="78105">
                <a:moveTo>
                  <a:pt x="90678" y="77673"/>
                </a:moveTo>
                <a:lnTo>
                  <a:pt x="45262" y="0"/>
                </a:lnTo>
                <a:lnTo>
                  <a:pt x="0" y="77762"/>
                </a:lnTo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034283" y="2516123"/>
            <a:ext cx="1042415" cy="41452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051048" y="2508504"/>
            <a:ext cx="1008887" cy="48005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3060192" y="2542032"/>
            <a:ext cx="935990" cy="307975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50165" rIns="0" bIns="0" rtlCol="0">
            <a:spAutoFit/>
          </a:bodyPr>
          <a:lstStyle/>
          <a:p>
            <a:pPr marL="123189">
              <a:lnSpc>
                <a:spcPct val="100000"/>
              </a:lnSpc>
              <a:spcBef>
                <a:spcPts val="395"/>
              </a:spcBef>
            </a:pPr>
            <a:r>
              <a:rPr sz="1400" spc="-10" dirty="0">
                <a:solidFill>
                  <a:srgbClr val="FFFFFF"/>
                </a:solidFill>
                <a:latin typeface="HCR Dotum"/>
                <a:cs typeface="HCR Dotum"/>
              </a:rPr>
              <a:t>结果通知</a:t>
            </a:r>
            <a:endParaRPr sz="1400">
              <a:latin typeface="HCR Dotum"/>
              <a:cs typeface="HCR Dotum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600705" y="2679955"/>
            <a:ext cx="406400" cy="0"/>
          </a:xfrm>
          <a:custGeom>
            <a:avLst/>
            <a:gdLst/>
            <a:ahLst/>
            <a:cxnLst/>
            <a:rect l="l" t="t" r="r" b="b"/>
            <a:pathLst>
              <a:path w="406400">
                <a:moveTo>
                  <a:pt x="0" y="0"/>
                </a:moveTo>
                <a:lnTo>
                  <a:pt x="406349" y="0"/>
                </a:lnTo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929334" y="2634619"/>
            <a:ext cx="78105" cy="90805"/>
          </a:xfrm>
          <a:custGeom>
            <a:avLst/>
            <a:gdLst/>
            <a:ahLst/>
            <a:cxnLst/>
            <a:rect l="l" t="t" r="r" b="b"/>
            <a:pathLst>
              <a:path w="78105" h="90805">
                <a:moveTo>
                  <a:pt x="0" y="90677"/>
                </a:moveTo>
                <a:lnTo>
                  <a:pt x="77724" y="45338"/>
                </a:lnTo>
                <a:lnTo>
                  <a:pt x="0" y="0"/>
                </a:lnTo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996690" y="2679955"/>
            <a:ext cx="406400" cy="0"/>
          </a:xfrm>
          <a:custGeom>
            <a:avLst/>
            <a:gdLst/>
            <a:ahLst/>
            <a:cxnLst/>
            <a:rect l="l" t="t" r="r" b="b"/>
            <a:pathLst>
              <a:path w="406400">
                <a:moveTo>
                  <a:pt x="0" y="0"/>
                </a:moveTo>
                <a:lnTo>
                  <a:pt x="406349" y="0"/>
                </a:lnTo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325318" y="2634619"/>
            <a:ext cx="78105" cy="90805"/>
          </a:xfrm>
          <a:custGeom>
            <a:avLst/>
            <a:gdLst/>
            <a:ahLst/>
            <a:cxnLst/>
            <a:rect l="l" t="t" r="r" b="b"/>
            <a:pathLst>
              <a:path w="78104" h="90805">
                <a:moveTo>
                  <a:pt x="0" y="90677"/>
                </a:moveTo>
                <a:lnTo>
                  <a:pt x="77724" y="45338"/>
                </a:lnTo>
                <a:lnTo>
                  <a:pt x="0" y="0"/>
                </a:lnTo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786116" y="2511551"/>
            <a:ext cx="827531" cy="41452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866888" y="2503932"/>
            <a:ext cx="664463" cy="48005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7812023" y="2537460"/>
            <a:ext cx="721360" cy="307975"/>
          </a:xfrm>
          <a:prstGeom prst="rect">
            <a:avLst/>
          </a:prstGeom>
          <a:solidFill>
            <a:srgbClr val="C3D69B"/>
          </a:solidFill>
        </p:spPr>
        <p:txBody>
          <a:bodyPr vert="horz" wrap="square" lIns="0" tIns="50165" rIns="0" bIns="0" rtlCol="0">
            <a:spAutoFit/>
          </a:bodyPr>
          <a:lstStyle/>
          <a:p>
            <a:pPr marL="187960">
              <a:lnSpc>
                <a:spcPct val="100000"/>
              </a:lnSpc>
              <a:spcBef>
                <a:spcPts val="395"/>
              </a:spcBef>
            </a:pPr>
            <a:r>
              <a:rPr sz="1400" spc="-5" dirty="0">
                <a:latin typeface="HCR Dotum"/>
                <a:cs typeface="HCR Dotum"/>
              </a:rPr>
              <a:t>公示</a:t>
            </a:r>
            <a:endParaRPr sz="1400">
              <a:latin typeface="HCR Dotum"/>
              <a:cs typeface="HCR Dotum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5508497" y="2698243"/>
            <a:ext cx="406400" cy="0"/>
          </a:xfrm>
          <a:custGeom>
            <a:avLst/>
            <a:gdLst/>
            <a:ahLst/>
            <a:cxnLst/>
            <a:rect l="l" t="t" r="r" b="b"/>
            <a:pathLst>
              <a:path w="406400">
                <a:moveTo>
                  <a:pt x="0" y="0"/>
                </a:moveTo>
                <a:lnTo>
                  <a:pt x="406349" y="0"/>
                </a:lnTo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837127" y="2652908"/>
            <a:ext cx="78105" cy="90805"/>
          </a:xfrm>
          <a:custGeom>
            <a:avLst/>
            <a:gdLst/>
            <a:ahLst/>
            <a:cxnLst/>
            <a:rect l="l" t="t" r="r" b="b"/>
            <a:pathLst>
              <a:path w="78104" h="90805">
                <a:moveTo>
                  <a:pt x="0" y="90677"/>
                </a:moveTo>
                <a:lnTo>
                  <a:pt x="77724" y="45338"/>
                </a:lnTo>
                <a:lnTo>
                  <a:pt x="0" y="0"/>
                </a:lnTo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987286" y="1620770"/>
            <a:ext cx="635" cy="432434"/>
          </a:xfrm>
          <a:custGeom>
            <a:avLst/>
            <a:gdLst/>
            <a:ahLst/>
            <a:cxnLst/>
            <a:rect l="l" t="t" r="r" b="b"/>
            <a:pathLst>
              <a:path w="635" h="432435">
                <a:moveTo>
                  <a:pt x="584" y="432003"/>
                </a:moveTo>
                <a:lnTo>
                  <a:pt x="0" y="0"/>
                </a:lnTo>
              </a:path>
            </a:pathLst>
          </a:custGeom>
          <a:ln w="2590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788408" y="1823758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3893" y="0"/>
                </a:lnTo>
              </a:path>
            </a:pathLst>
          </a:custGeom>
          <a:ln w="2590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361684" y="1823758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2951" y="0"/>
                </a:lnTo>
              </a:path>
            </a:pathLst>
          </a:custGeom>
          <a:ln w="2590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901596" y="1778167"/>
            <a:ext cx="78105" cy="90805"/>
          </a:xfrm>
          <a:custGeom>
            <a:avLst/>
            <a:gdLst/>
            <a:ahLst/>
            <a:cxnLst/>
            <a:rect l="l" t="t" r="r" b="b"/>
            <a:pathLst>
              <a:path w="78104" h="90805">
                <a:moveTo>
                  <a:pt x="38" y="90677"/>
                </a:moveTo>
                <a:lnTo>
                  <a:pt x="77749" y="45313"/>
                </a:lnTo>
                <a:lnTo>
                  <a:pt x="0" y="0"/>
                </a:lnTo>
              </a:path>
            </a:pathLst>
          </a:custGeom>
          <a:ln w="2590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74637" y="1778675"/>
            <a:ext cx="78105" cy="90805"/>
          </a:xfrm>
          <a:custGeom>
            <a:avLst/>
            <a:gdLst/>
            <a:ahLst/>
            <a:cxnLst/>
            <a:rect l="l" t="t" r="r" b="b"/>
            <a:pathLst>
              <a:path w="78104" h="90805">
                <a:moveTo>
                  <a:pt x="77711" y="0"/>
                </a:moveTo>
                <a:lnTo>
                  <a:pt x="0" y="45364"/>
                </a:lnTo>
                <a:lnTo>
                  <a:pt x="77736" y="90678"/>
                </a:lnTo>
              </a:path>
            </a:pathLst>
          </a:custGeom>
          <a:ln w="2590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757919" y="5069587"/>
            <a:ext cx="514350" cy="0"/>
          </a:xfrm>
          <a:custGeom>
            <a:avLst/>
            <a:gdLst/>
            <a:ahLst/>
            <a:cxnLst/>
            <a:rect l="l" t="t" r="r" b="b"/>
            <a:pathLst>
              <a:path w="514350">
                <a:moveTo>
                  <a:pt x="514350" y="0"/>
                </a:moveTo>
                <a:lnTo>
                  <a:pt x="0" y="0"/>
                </a:lnTo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757916" y="5024252"/>
            <a:ext cx="78105" cy="90805"/>
          </a:xfrm>
          <a:custGeom>
            <a:avLst/>
            <a:gdLst/>
            <a:ahLst/>
            <a:cxnLst/>
            <a:rect l="l" t="t" r="r" b="b"/>
            <a:pathLst>
              <a:path w="78104" h="90804">
                <a:moveTo>
                  <a:pt x="77724" y="90677"/>
                </a:moveTo>
                <a:lnTo>
                  <a:pt x="0" y="45338"/>
                </a:lnTo>
                <a:lnTo>
                  <a:pt x="77724" y="0"/>
                </a:lnTo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987412" y="3347961"/>
            <a:ext cx="635000" cy="192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HCR Dotum"/>
                <a:cs typeface="HCR Dotum"/>
              </a:rPr>
              <a:t>补资邀请</a:t>
            </a:r>
            <a:endParaRPr sz="1200">
              <a:latin typeface="HCR Dotum"/>
              <a:cs typeface="HCR Dotum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5940552" y="2218944"/>
            <a:ext cx="1511935" cy="943610"/>
          </a:xfrm>
          <a:custGeom>
            <a:avLst/>
            <a:gdLst/>
            <a:ahLst/>
            <a:cxnLst/>
            <a:rect l="l" t="t" r="r" b="b"/>
            <a:pathLst>
              <a:path w="1511934" h="943610">
                <a:moveTo>
                  <a:pt x="755904" y="0"/>
                </a:moveTo>
                <a:lnTo>
                  <a:pt x="0" y="471677"/>
                </a:lnTo>
                <a:lnTo>
                  <a:pt x="755904" y="943355"/>
                </a:lnTo>
                <a:lnTo>
                  <a:pt x="1511808" y="471677"/>
                </a:lnTo>
                <a:lnTo>
                  <a:pt x="755904" y="0"/>
                </a:lnTo>
                <a:close/>
              </a:path>
            </a:pathLst>
          </a:custGeom>
          <a:solidFill>
            <a:srgbClr val="C3D6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005581" y="3185922"/>
            <a:ext cx="1692275" cy="432434"/>
          </a:xfrm>
          <a:custGeom>
            <a:avLst/>
            <a:gdLst/>
            <a:ahLst/>
            <a:cxnLst/>
            <a:rect l="l" t="t" r="r" b="b"/>
            <a:pathLst>
              <a:path w="1692275" h="432435">
                <a:moveTo>
                  <a:pt x="1691995" y="0"/>
                </a:moveTo>
                <a:lnTo>
                  <a:pt x="1691995" y="432003"/>
                </a:lnTo>
                <a:lnTo>
                  <a:pt x="0" y="432003"/>
                </a:lnTo>
              </a:path>
            </a:pathLst>
          </a:custGeom>
          <a:ln w="25908">
            <a:solidFill>
              <a:srgbClr val="C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5425198" y="3406317"/>
            <a:ext cx="635000" cy="192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HCR Dotum"/>
                <a:cs typeface="HCR Dotum"/>
              </a:rPr>
              <a:t>补资提交</a:t>
            </a:r>
            <a:endParaRPr sz="1200">
              <a:latin typeface="HCR Dotum"/>
              <a:cs typeface="HCR Dotum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991883" y="3024122"/>
            <a:ext cx="635" cy="581660"/>
          </a:xfrm>
          <a:custGeom>
            <a:avLst/>
            <a:gdLst/>
            <a:ahLst/>
            <a:cxnLst/>
            <a:rect l="l" t="t" r="r" b="b"/>
            <a:pathLst>
              <a:path w="635" h="581660">
                <a:moveTo>
                  <a:pt x="558" y="581177"/>
                </a:moveTo>
                <a:lnTo>
                  <a:pt x="0" y="0"/>
                </a:lnTo>
              </a:path>
            </a:pathLst>
          </a:custGeom>
          <a:ln w="25907">
            <a:solidFill>
              <a:srgbClr val="C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946627" y="3024123"/>
            <a:ext cx="90805" cy="78105"/>
          </a:xfrm>
          <a:custGeom>
            <a:avLst/>
            <a:gdLst/>
            <a:ahLst/>
            <a:cxnLst/>
            <a:rect l="l" t="t" r="r" b="b"/>
            <a:pathLst>
              <a:path w="90804" h="78105">
                <a:moveTo>
                  <a:pt x="90677" y="77673"/>
                </a:moveTo>
                <a:lnTo>
                  <a:pt x="45262" y="0"/>
                </a:lnTo>
                <a:lnTo>
                  <a:pt x="0" y="77762"/>
                </a:lnTo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281671" y="4600955"/>
            <a:ext cx="1800225" cy="943610"/>
          </a:xfrm>
          <a:custGeom>
            <a:avLst/>
            <a:gdLst/>
            <a:ahLst/>
            <a:cxnLst/>
            <a:rect l="l" t="t" r="r" b="b"/>
            <a:pathLst>
              <a:path w="1800225" h="943610">
                <a:moveTo>
                  <a:pt x="899922" y="0"/>
                </a:moveTo>
                <a:lnTo>
                  <a:pt x="0" y="471678"/>
                </a:lnTo>
                <a:lnTo>
                  <a:pt x="899922" y="943356"/>
                </a:lnTo>
                <a:lnTo>
                  <a:pt x="1799844" y="471678"/>
                </a:lnTo>
                <a:lnTo>
                  <a:pt x="899922" y="0"/>
                </a:lnTo>
                <a:close/>
              </a:path>
            </a:pathLst>
          </a:custGeom>
          <a:solidFill>
            <a:srgbClr val="C3D6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666744" y="4594859"/>
            <a:ext cx="1511935" cy="943610"/>
          </a:xfrm>
          <a:custGeom>
            <a:avLst/>
            <a:gdLst/>
            <a:ahLst/>
            <a:cxnLst/>
            <a:rect l="l" t="t" r="r" b="b"/>
            <a:pathLst>
              <a:path w="1511935" h="943610">
                <a:moveTo>
                  <a:pt x="755904" y="0"/>
                </a:moveTo>
                <a:lnTo>
                  <a:pt x="0" y="471677"/>
                </a:lnTo>
                <a:lnTo>
                  <a:pt x="755904" y="943355"/>
                </a:lnTo>
                <a:lnTo>
                  <a:pt x="1511808" y="471677"/>
                </a:lnTo>
                <a:lnTo>
                  <a:pt x="755904" y="0"/>
                </a:lnTo>
                <a:close/>
              </a:path>
            </a:pathLst>
          </a:custGeom>
          <a:solidFill>
            <a:srgbClr val="C3D6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354579" y="4892040"/>
            <a:ext cx="827531" cy="41452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435351" y="4884420"/>
            <a:ext cx="664463" cy="48005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2380488" y="4917947"/>
            <a:ext cx="721360" cy="307975"/>
          </a:xfrm>
          <a:prstGeom prst="rect">
            <a:avLst/>
          </a:prstGeom>
          <a:solidFill>
            <a:srgbClr val="C3D69B"/>
          </a:solidFill>
        </p:spPr>
        <p:txBody>
          <a:bodyPr vert="horz" wrap="square" lIns="0" tIns="50165" rIns="0" bIns="0" rtlCol="0">
            <a:spAutoFit/>
          </a:bodyPr>
          <a:lstStyle/>
          <a:p>
            <a:pPr marL="187960">
              <a:lnSpc>
                <a:spcPct val="100000"/>
              </a:lnSpc>
              <a:spcBef>
                <a:spcPts val="395"/>
              </a:spcBef>
            </a:pPr>
            <a:r>
              <a:rPr sz="1400" spc="-5" dirty="0">
                <a:latin typeface="HCR Dotum"/>
                <a:cs typeface="HCR Dotum"/>
              </a:rPr>
              <a:t>结束</a:t>
            </a:r>
            <a:endParaRPr sz="1400">
              <a:latin typeface="HCR Dotum"/>
              <a:cs typeface="HCR Dotum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5204964" y="5072635"/>
            <a:ext cx="514350" cy="0"/>
          </a:xfrm>
          <a:custGeom>
            <a:avLst/>
            <a:gdLst/>
            <a:ahLst/>
            <a:cxnLst/>
            <a:rect l="l" t="t" r="r" b="b"/>
            <a:pathLst>
              <a:path w="514350">
                <a:moveTo>
                  <a:pt x="514350" y="0"/>
                </a:moveTo>
                <a:lnTo>
                  <a:pt x="0" y="0"/>
                </a:lnTo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204960" y="5027300"/>
            <a:ext cx="78105" cy="90805"/>
          </a:xfrm>
          <a:custGeom>
            <a:avLst/>
            <a:gdLst/>
            <a:ahLst/>
            <a:cxnLst/>
            <a:rect l="l" t="t" r="r" b="b"/>
            <a:pathLst>
              <a:path w="78104" h="90804">
                <a:moveTo>
                  <a:pt x="77724" y="90677"/>
                </a:moveTo>
                <a:lnTo>
                  <a:pt x="0" y="45338"/>
                </a:lnTo>
                <a:lnTo>
                  <a:pt x="77724" y="0"/>
                </a:lnTo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181092" y="5058919"/>
            <a:ext cx="514350" cy="0"/>
          </a:xfrm>
          <a:custGeom>
            <a:avLst/>
            <a:gdLst/>
            <a:ahLst/>
            <a:cxnLst/>
            <a:rect l="l" t="t" r="r" b="b"/>
            <a:pathLst>
              <a:path w="514350">
                <a:moveTo>
                  <a:pt x="514350" y="0"/>
                </a:moveTo>
                <a:lnTo>
                  <a:pt x="0" y="0"/>
                </a:lnTo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181088" y="5013583"/>
            <a:ext cx="78105" cy="90805"/>
          </a:xfrm>
          <a:custGeom>
            <a:avLst/>
            <a:gdLst/>
            <a:ahLst/>
            <a:cxnLst/>
            <a:rect l="l" t="t" r="r" b="b"/>
            <a:pathLst>
              <a:path w="78104" h="90804">
                <a:moveTo>
                  <a:pt x="77724" y="90678"/>
                </a:moveTo>
                <a:lnTo>
                  <a:pt x="0" y="45339"/>
                </a:lnTo>
                <a:lnTo>
                  <a:pt x="77724" y="0"/>
                </a:lnTo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172450" y="2998470"/>
            <a:ext cx="0" cy="1522730"/>
          </a:xfrm>
          <a:custGeom>
            <a:avLst/>
            <a:gdLst/>
            <a:ahLst/>
            <a:cxnLst/>
            <a:rect l="l" t="t" r="r" b="b"/>
            <a:pathLst>
              <a:path h="1522729">
                <a:moveTo>
                  <a:pt x="0" y="0"/>
                </a:moveTo>
                <a:lnTo>
                  <a:pt x="0" y="1522349"/>
                </a:lnTo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127107" y="4443098"/>
            <a:ext cx="90805" cy="78105"/>
          </a:xfrm>
          <a:custGeom>
            <a:avLst/>
            <a:gdLst/>
            <a:ahLst/>
            <a:cxnLst/>
            <a:rect l="l" t="t" r="r" b="b"/>
            <a:pathLst>
              <a:path w="90804" h="78104">
                <a:moveTo>
                  <a:pt x="0" y="0"/>
                </a:moveTo>
                <a:lnTo>
                  <a:pt x="45339" y="77724"/>
                </a:lnTo>
                <a:lnTo>
                  <a:pt x="90678" y="0"/>
                </a:lnTo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429505" y="5531358"/>
            <a:ext cx="1764030" cy="467995"/>
          </a:xfrm>
          <a:custGeom>
            <a:avLst/>
            <a:gdLst/>
            <a:ahLst/>
            <a:cxnLst/>
            <a:rect l="l" t="t" r="r" b="b"/>
            <a:pathLst>
              <a:path w="1764029" h="467995">
                <a:moveTo>
                  <a:pt x="0" y="0"/>
                </a:moveTo>
                <a:lnTo>
                  <a:pt x="0" y="467994"/>
                </a:lnTo>
                <a:lnTo>
                  <a:pt x="1764004" y="467994"/>
                </a:lnTo>
              </a:path>
            </a:pathLst>
          </a:custGeom>
          <a:ln w="25908">
            <a:solidFill>
              <a:srgbClr val="C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4821834" y="5735256"/>
            <a:ext cx="635000" cy="192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HCR Dotum"/>
                <a:cs typeface="HCR Dotum"/>
              </a:rPr>
              <a:t>补资提交</a:t>
            </a:r>
            <a:endParaRPr sz="1200">
              <a:latin typeface="HCR Dotum"/>
              <a:cs typeface="HCR Dotum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6156232" y="5471667"/>
            <a:ext cx="635" cy="478790"/>
          </a:xfrm>
          <a:custGeom>
            <a:avLst/>
            <a:gdLst/>
            <a:ahLst/>
            <a:cxnLst/>
            <a:rect l="l" t="t" r="r" b="b"/>
            <a:pathLst>
              <a:path w="635" h="478789">
                <a:moveTo>
                  <a:pt x="546" y="478345"/>
                </a:moveTo>
                <a:lnTo>
                  <a:pt x="0" y="0"/>
                </a:lnTo>
              </a:path>
            </a:pathLst>
          </a:custGeom>
          <a:ln w="25908">
            <a:solidFill>
              <a:srgbClr val="C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110982" y="5471659"/>
            <a:ext cx="90805" cy="78105"/>
          </a:xfrm>
          <a:custGeom>
            <a:avLst/>
            <a:gdLst/>
            <a:ahLst/>
            <a:cxnLst/>
            <a:rect l="l" t="t" r="r" b="b"/>
            <a:pathLst>
              <a:path w="90804" h="78104">
                <a:moveTo>
                  <a:pt x="90677" y="77673"/>
                </a:moveTo>
                <a:lnTo>
                  <a:pt x="45250" y="0"/>
                </a:lnTo>
                <a:lnTo>
                  <a:pt x="0" y="77787"/>
                </a:lnTo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564635" y="1610867"/>
            <a:ext cx="1224280" cy="416559"/>
          </a:xfrm>
          <a:custGeom>
            <a:avLst/>
            <a:gdLst/>
            <a:ahLst/>
            <a:cxnLst/>
            <a:rect l="l" t="t" r="r" b="b"/>
            <a:pathLst>
              <a:path w="1224279" h="416560">
                <a:moveTo>
                  <a:pt x="0" y="0"/>
                </a:moveTo>
                <a:lnTo>
                  <a:pt x="1223772" y="0"/>
                </a:lnTo>
                <a:lnTo>
                  <a:pt x="1223772" y="416051"/>
                </a:lnTo>
                <a:lnTo>
                  <a:pt x="0" y="4160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3733495" y="1658988"/>
            <a:ext cx="883919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50" dirty="0">
                <a:latin typeface="HCR Dotum"/>
                <a:cs typeface="HCR Dotum"/>
              </a:rPr>
              <a:t>新物质 :</a:t>
            </a:r>
            <a:r>
              <a:rPr sz="1050" spc="-130" dirty="0">
                <a:latin typeface="HCR Dotum"/>
                <a:cs typeface="HCR Dotum"/>
              </a:rPr>
              <a:t> </a:t>
            </a:r>
            <a:r>
              <a:rPr sz="1050" spc="-5" dirty="0">
                <a:latin typeface="HCR Dotum"/>
                <a:cs typeface="HCR Dotum"/>
              </a:rPr>
              <a:t>6个月  </a:t>
            </a:r>
            <a:r>
              <a:rPr sz="1050" dirty="0">
                <a:latin typeface="HCR Dotum"/>
                <a:cs typeface="HCR Dotum"/>
              </a:rPr>
              <a:t>现有物质 :</a:t>
            </a:r>
            <a:r>
              <a:rPr sz="1050" spc="-130" dirty="0">
                <a:latin typeface="HCR Dotum"/>
                <a:cs typeface="HCR Dotum"/>
              </a:rPr>
              <a:t> </a:t>
            </a:r>
            <a:r>
              <a:rPr sz="1050" spc="-5" dirty="0">
                <a:latin typeface="HCR Dotum"/>
                <a:cs typeface="HCR Dotum"/>
              </a:rPr>
              <a:t>1年</a:t>
            </a:r>
            <a:endParaRPr sz="1050">
              <a:latin typeface="HCR Dotum"/>
              <a:cs typeface="HCR Dotum"/>
            </a:endParaRPr>
          </a:p>
        </p:txBody>
      </p:sp>
      <p:sp>
        <p:nvSpPr>
          <p:cNvPr id="80" name="object 8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3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81" name="object 8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5"/>
              </a:lnSpc>
            </a:pPr>
            <a:r>
              <a:rPr spc="-5" dirty="0"/>
              <a:t>Copyright </a:t>
            </a:r>
            <a:r>
              <a:rPr dirty="0">
                <a:latin typeface="MS PGothic"/>
                <a:cs typeface="MS PGothic"/>
              </a:rPr>
              <a:t>ⓒ </a:t>
            </a:r>
            <a:r>
              <a:rPr spc="-5" dirty="0"/>
              <a:t>2019 Korea Testing </a:t>
            </a:r>
            <a:r>
              <a:rPr dirty="0"/>
              <a:t>&amp; </a:t>
            </a:r>
            <a:r>
              <a:rPr spc="-5" dirty="0"/>
              <a:t>Research Institute </a:t>
            </a:r>
            <a:r>
              <a:rPr spc="-10" dirty="0"/>
              <a:t>All </a:t>
            </a:r>
            <a:r>
              <a:rPr spc="-5" dirty="0"/>
              <a:t>Rights</a:t>
            </a:r>
            <a:r>
              <a:rPr spc="160" dirty="0"/>
              <a:t> </a:t>
            </a:r>
            <a:r>
              <a:rPr spc="-5" dirty="0"/>
              <a:t>Reserved.</a:t>
            </a:r>
          </a:p>
        </p:txBody>
      </p:sp>
      <p:sp>
        <p:nvSpPr>
          <p:cNvPr id="77" name="object 77"/>
          <p:cNvSpPr txBox="1"/>
          <p:nvPr/>
        </p:nvSpPr>
        <p:spPr>
          <a:xfrm>
            <a:off x="7798117" y="4874729"/>
            <a:ext cx="784860" cy="374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265" marR="5080" indent="-76200">
              <a:lnSpc>
                <a:spcPct val="100000"/>
              </a:lnSpc>
            </a:pPr>
            <a:r>
              <a:rPr sz="1200" spc="-10" dirty="0">
                <a:latin typeface="HCR Dotum"/>
                <a:cs typeface="HCR Dotum"/>
              </a:rPr>
              <a:t>危害性评</a:t>
            </a:r>
            <a:r>
              <a:rPr sz="1200" dirty="0">
                <a:latin typeface="HCR Dotum"/>
                <a:cs typeface="HCR Dotum"/>
              </a:rPr>
              <a:t>审  </a:t>
            </a:r>
            <a:r>
              <a:rPr sz="1200" spc="-10" dirty="0">
                <a:latin typeface="HCR Dotum"/>
                <a:cs typeface="HCR Dotum"/>
              </a:rPr>
              <a:t>对象物质</a:t>
            </a:r>
            <a:endParaRPr sz="1200">
              <a:latin typeface="HCR Dotum"/>
              <a:cs typeface="HCR Dotum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6357293" y="2439866"/>
            <a:ext cx="633095" cy="375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200" spc="-10" dirty="0">
                <a:latin typeface="HCR Dotum"/>
                <a:cs typeface="HCR Dotum"/>
              </a:rPr>
              <a:t>要求提</a:t>
            </a:r>
            <a:r>
              <a:rPr sz="1200" dirty="0">
                <a:latin typeface="HCR Dotum"/>
                <a:cs typeface="HCR Dotum"/>
              </a:rPr>
              <a:t>交  </a:t>
            </a:r>
            <a:r>
              <a:rPr sz="1200" spc="-10" dirty="0">
                <a:latin typeface="HCR Dotum"/>
                <a:cs typeface="HCR Dotum"/>
              </a:rPr>
              <a:t>补充资</a:t>
            </a:r>
            <a:r>
              <a:rPr sz="1200" dirty="0">
                <a:latin typeface="HCR Dotum"/>
                <a:cs typeface="HCR Dotum"/>
              </a:rPr>
              <a:t>料</a:t>
            </a:r>
            <a:endParaRPr sz="1200">
              <a:latin typeface="HCR Dotum"/>
              <a:cs typeface="HCR Dotum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076788" y="4802873"/>
            <a:ext cx="633095" cy="375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200" spc="-10" dirty="0">
                <a:latin typeface="HCR Dotum"/>
                <a:cs typeface="HCR Dotum"/>
              </a:rPr>
              <a:t>要求提</a:t>
            </a:r>
            <a:r>
              <a:rPr sz="1200" dirty="0">
                <a:latin typeface="HCR Dotum"/>
                <a:cs typeface="HCR Dotum"/>
              </a:rPr>
              <a:t>交  </a:t>
            </a:r>
            <a:r>
              <a:rPr sz="1200" spc="-10" dirty="0">
                <a:latin typeface="HCR Dotum"/>
                <a:cs typeface="HCR Dotum"/>
              </a:rPr>
              <a:t>补充资</a:t>
            </a:r>
            <a:r>
              <a:rPr sz="1200" dirty="0">
                <a:latin typeface="HCR Dotum"/>
                <a:cs typeface="HCR Dotum"/>
              </a:rPr>
              <a:t>料</a:t>
            </a:r>
            <a:endParaRPr sz="1200">
              <a:latin typeface="HCR Dotum"/>
              <a:cs typeface="HCR Dotum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3"/>
              </a:spcBef>
            </a:pPr>
            <a:endParaRPr sz="1450">
              <a:latin typeface="Times New Roman"/>
              <a:cs typeface="Times New Roman"/>
            </a:endParaRPr>
          </a:p>
          <a:p>
            <a:pPr marR="83820" algn="r">
              <a:lnSpc>
                <a:spcPct val="100000"/>
              </a:lnSpc>
            </a:pPr>
            <a:r>
              <a:rPr sz="1400" spc="-5" dirty="0">
                <a:latin typeface="HCR Dotum"/>
                <a:cs typeface="HCR Dotum"/>
              </a:rPr>
              <a:t>22</a:t>
            </a:r>
            <a:endParaRPr sz="1400">
              <a:latin typeface="HCR Dotum"/>
              <a:cs typeface="HCR Dotum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3999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051" y="6618731"/>
            <a:ext cx="1914143" cy="2072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908303"/>
            <a:ext cx="9144000" cy="73660"/>
          </a:xfrm>
          <a:custGeom>
            <a:avLst/>
            <a:gdLst/>
            <a:ahLst/>
            <a:cxnLst/>
            <a:rect l="l" t="t" r="r" b="b"/>
            <a:pathLst>
              <a:path w="9144000" h="73659">
                <a:moveTo>
                  <a:pt x="0" y="73151"/>
                </a:moveTo>
                <a:lnTo>
                  <a:pt x="9144000" y="73151"/>
                </a:lnTo>
                <a:lnTo>
                  <a:pt x="9144000" y="0"/>
                </a:lnTo>
                <a:lnTo>
                  <a:pt x="0" y="0"/>
                </a:lnTo>
                <a:lnTo>
                  <a:pt x="0" y="73151"/>
                </a:lnTo>
                <a:close/>
              </a:path>
            </a:pathLst>
          </a:custGeom>
          <a:solidFill>
            <a:srgbClr val="B9CD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332231"/>
            <a:ext cx="198120" cy="361315"/>
          </a:xfrm>
          <a:custGeom>
            <a:avLst/>
            <a:gdLst/>
            <a:ahLst/>
            <a:cxnLst/>
            <a:rect l="l" t="t" r="r" b="b"/>
            <a:pathLst>
              <a:path w="198120" h="361315">
                <a:moveTo>
                  <a:pt x="0" y="361188"/>
                </a:moveTo>
                <a:lnTo>
                  <a:pt x="198120" y="361188"/>
                </a:lnTo>
                <a:lnTo>
                  <a:pt x="198120" y="0"/>
                </a:lnTo>
                <a:lnTo>
                  <a:pt x="0" y="0"/>
                </a:lnTo>
                <a:lnTo>
                  <a:pt x="0" y="361188"/>
                </a:lnTo>
                <a:close/>
              </a:path>
            </a:pathLst>
          </a:custGeom>
          <a:solidFill>
            <a:srgbClr val="376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5" dirty="0">
                <a:latin typeface="HCR Dotum"/>
                <a:cs typeface="HCR Dotum"/>
              </a:rPr>
              <a:t>主要义务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3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5"/>
              </a:lnSpc>
            </a:pPr>
            <a:r>
              <a:rPr spc="-5" dirty="0"/>
              <a:t>Copyright </a:t>
            </a:r>
            <a:r>
              <a:rPr dirty="0">
                <a:latin typeface="MS PGothic"/>
                <a:cs typeface="MS PGothic"/>
              </a:rPr>
              <a:t>ⓒ </a:t>
            </a:r>
            <a:r>
              <a:rPr spc="-5" dirty="0"/>
              <a:t>2019 Korea Testing </a:t>
            </a:r>
            <a:r>
              <a:rPr dirty="0"/>
              <a:t>&amp; </a:t>
            </a:r>
            <a:r>
              <a:rPr spc="-5" dirty="0"/>
              <a:t>Research Institute </a:t>
            </a:r>
            <a:r>
              <a:rPr spc="-10" dirty="0"/>
              <a:t>All </a:t>
            </a:r>
            <a:r>
              <a:rPr spc="-5" dirty="0"/>
              <a:t>Rights</a:t>
            </a:r>
            <a:r>
              <a:rPr spc="160" dirty="0"/>
              <a:t> </a:t>
            </a:r>
            <a:r>
              <a:rPr spc="-5" dirty="0"/>
              <a:t>Reserved.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389186" y="1262421"/>
          <a:ext cx="8136902" cy="49281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2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85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9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371475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HCR Dotum"/>
                          <a:cs typeface="HCR Dotum"/>
                        </a:rPr>
                        <a:t>区分</a:t>
                      </a:r>
                      <a:endParaRPr sz="1600">
                        <a:latin typeface="HCR Dotum"/>
                        <a:cs typeface="HCR Dotum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1590" algn="ctr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HCR Dotum"/>
                          <a:cs typeface="HCR Dotum"/>
                        </a:rPr>
                        <a:t>对象物质</a:t>
                      </a:r>
                      <a:endParaRPr sz="1600">
                        <a:latin typeface="HCR Dotum"/>
                        <a:cs typeface="HCR Dotum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09245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HCR Dotum"/>
                          <a:cs typeface="HCR Dotum"/>
                        </a:rPr>
                        <a:t>义务者</a:t>
                      </a:r>
                      <a:endParaRPr sz="1600">
                        <a:latin typeface="HCR Dotum"/>
                        <a:cs typeface="HCR Dotum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HCR Dotum"/>
                          <a:cs typeface="HCR Dotum"/>
                        </a:rPr>
                        <a:t>备注</a:t>
                      </a:r>
                      <a:endParaRPr sz="1600">
                        <a:latin typeface="HCR Dotum"/>
                        <a:cs typeface="HCR Dotum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0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9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73685" marR="248920" indent="125730" algn="just">
                        <a:lnSpc>
                          <a:spcPct val="148600"/>
                        </a:lnSpc>
                      </a:pPr>
                      <a:r>
                        <a:rPr sz="1400" b="1" spc="-10" dirty="0">
                          <a:solidFill>
                            <a:srgbClr val="0033CC"/>
                          </a:solidFill>
                          <a:latin typeface="HCR Dotum"/>
                          <a:cs typeface="HCR Dotum"/>
                        </a:rPr>
                        <a:t>注册 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HCR Dotum"/>
                          <a:cs typeface="HCR Dotum"/>
                        </a:rPr>
                        <a:t>(法规  第10条)</a:t>
                      </a:r>
                      <a:endParaRPr sz="1400">
                        <a:latin typeface="HCR Dotum"/>
                        <a:cs typeface="HCR Dotum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2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515620" marR="490855" indent="-2032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HCR Dotum"/>
                          <a:cs typeface="HCR Dotum"/>
                        </a:rPr>
                        <a:t>新物质（每年100kg以上）  现有物质（每年1吨以上）</a:t>
                      </a:r>
                      <a:endParaRPr sz="1400">
                        <a:latin typeface="HCR Dotum"/>
                        <a:cs typeface="HCR Dotum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2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323215" marR="301625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HCR Dotum"/>
                          <a:cs typeface="HCR Dotum"/>
                        </a:rPr>
                        <a:t>生产商</a:t>
                      </a:r>
                      <a:r>
                        <a:rPr sz="1400" dirty="0">
                          <a:latin typeface="HCR Dotum"/>
                          <a:cs typeface="HCR Dotum"/>
                        </a:rPr>
                        <a:t>,  </a:t>
                      </a:r>
                      <a:r>
                        <a:rPr sz="1400" spc="-5" dirty="0">
                          <a:latin typeface="HCR Dotum"/>
                          <a:cs typeface="HCR Dotum"/>
                        </a:rPr>
                        <a:t>进口商</a:t>
                      </a:r>
                      <a:endParaRPr sz="1400">
                        <a:latin typeface="HCR Dotum"/>
                        <a:cs typeface="HCR Dotum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•   </a:t>
                      </a:r>
                      <a:r>
                        <a:rPr sz="1200" dirty="0">
                          <a:latin typeface="HCR Dotum"/>
                          <a:cs typeface="HCR Dotum"/>
                        </a:rPr>
                        <a:t>新物质:</a:t>
                      </a:r>
                      <a:r>
                        <a:rPr sz="1200" spc="-150" dirty="0">
                          <a:latin typeface="HCR Dotum"/>
                          <a:cs typeface="HCR Dotum"/>
                        </a:rPr>
                        <a:t> </a:t>
                      </a:r>
                      <a:r>
                        <a:rPr sz="1200" dirty="0">
                          <a:latin typeface="HCR Dotum"/>
                          <a:cs typeface="HCR Dotum"/>
                        </a:rPr>
                        <a:t>生产进口之前</a:t>
                      </a:r>
                      <a:endParaRPr sz="1200">
                        <a:latin typeface="HCR Dotum"/>
                        <a:cs typeface="HCR Dotum"/>
                      </a:endParaRPr>
                    </a:p>
                    <a:p>
                      <a:pPr marL="84455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• </a:t>
                      </a:r>
                      <a:r>
                        <a:rPr sz="1200" spc="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HCR Dotum"/>
                          <a:cs typeface="HCR Dotum"/>
                        </a:rPr>
                        <a:t>现有物质</a:t>
                      </a:r>
                      <a:endParaRPr sz="1200">
                        <a:latin typeface="HCR Dotum"/>
                        <a:cs typeface="HCR Dotum"/>
                      </a:endParaRPr>
                    </a:p>
                    <a:p>
                      <a:pPr marL="170180">
                        <a:lnSpc>
                          <a:spcPts val="1310"/>
                        </a:lnSpc>
                        <a:spcBef>
                          <a:spcPts val="245"/>
                        </a:spcBef>
                      </a:pPr>
                      <a:r>
                        <a:rPr sz="1650" baseline="2525" dirty="0">
                          <a:latin typeface="Wingdings"/>
                          <a:cs typeface="Wingdings"/>
                        </a:rPr>
                        <a:t></a:t>
                      </a:r>
                      <a:r>
                        <a:rPr sz="1650" baseline="252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5" dirty="0">
                          <a:latin typeface="HCR Dotum"/>
                          <a:cs typeface="HCR Dotum"/>
                        </a:rPr>
                        <a:t>&gt;1000吨&amp;1吨以上CMR </a:t>
                      </a:r>
                      <a:r>
                        <a:rPr sz="1100" dirty="0">
                          <a:latin typeface="HCR Dotum"/>
                          <a:cs typeface="HCR Dotum"/>
                        </a:rPr>
                        <a:t>:</a:t>
                      </a:r>
                      <a:r>
                        <a:rPr sz="1100" spc="-65" dirty="0">
                          <a:latin typeface="HCR Dotum"/>
                          <a:cs typeface="HCR Dotum"/>
                        </a:rPr>
                        <a:t> </a:t>
                      </a:r>
                      <a:r>
                        <a:rPr sz="1100" spc="-10" dirty="0">
                          <a:latin typeface="HCR Dotum"/>
                          <a:cs typeface="HCR Dotum"/>
                        </a:rPr>
                        <a:t>‘21.12.31</a:t>
                      </a:r>
                      <a:endParaRPr sz="1100">
                        <a:latin typeface="HCR Dotum"/>
                        <a:cs typeface="HCR Dotum"/>
                      </a:endParaRPr>
                    </a:p>
                    <a:p>
                      <a:pPr marL="167005">
                        <a:lnSpc>
                          <a:spcPts val="1310"/>
                        </a:lnSpc>
                      </a:pPr>
                      <a:r>
                        <a:rPr sz="1100" dirty="0">
                          <a:latin typeface="Wingdings"/>
                          <a:cs typeface="Wingdings"/>
                        </a:rPr>
                        <a:t></a:t>
                      </a:r>
                      <a:r>
                        <a:rPr sz="11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HCR Dotum"/>
                          <a:cs typeface="HCR Dotum"/>
                        </a:rPr>
                        <a:t>100-1000吨：:‘24.12.31</a:t>
                      </a:r>
                      <a:endParaRPr sz="1100">
                        <a:latin typeface="HCR Dotum"/>
                        <a:cs typeface="HCR Dotum"/>
                      </a:endParaRPr>
                    </a:p>
                    <a:p>
                      <a:pPr marL="16700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Wingdings"/>
                          <a:cs typeface="Wingdings"/>
                        </a:rPr>
                        <a:t>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5" dirty="0">
                          <a:latin typeface="HCR Dotum"/>
                          <a:cs typeface="HCR Dotum"/>
                        </a:rPr>
                        <a:t>10-100吨 </a:t>
                      </a:r>
                      <a:r>
                        <a:rPr sz="1100" dirty="0">
                          <a:latin typeface="HCR Dotum"/>
                          <a:cs typeface="HCR Dotum"/>
                        </a:rPr>
                        <a:t>:</a:t>
                      </a:r>
                      <a:r>
                        <a:rPr sz="1100" spc="-114" dirty="0">
                          <a:latin typeface="HCR Dotum"/>
                          <a:cs typeface="HCR Dotum"/>
                        </a:rPr>
                        <a:t> </a:t>
                      </a:r>
                      <a:r>
                        <a:rPr sz="1100" spc="-10" dirty="0">
                          <a:latin typeface="HCR Dotum"/>
                          <a:cs typeface="HCR Dotum"/>
                        </a:rPr>
                        <a:t>‘27.12.31</a:t>
                      </a:r>
                      <a:endParaRPr sz="1100">
                        <a:latin typeface="HCR Dotum"/>
                        <a:cs typeface="HCR Dotum"/>
                      </a:endParaRPr>
                    </a:p>
                    <a:p>
                      <a:pPr marL="16700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Wingdings"/>
                          <a:cs typeface="Wingdings"/>
                        </a:rPr>
                        <a:t>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dirty="0">
                          <a:latin typeface="HCR Dotum"/>
                          <a:cs typeface="HCR Dotum"/>
                        </a:rPr>
                        <a:t>1-10吨 :</a:t>
                      </a:r>
                      <a:r>
                        <a:rPr sz="1100" spc="-130" dirty="0">
                          <a:latin typeface="HCR Dotum"/>
                          <a:cs typeface="HCR Dotum"/>
                        </a:rPr>
                        <a:t> </a:t>
                      </a:r>
                      <a:r>
                        <a:rPr sz="1100" spc="-10" dirty="0">
                          <a:latin typeface="HCR Dotum"/>
                          <a:cs typeface="HCR Dotum"/>
                        </a:rPr>
                        <a:t>‘30.12.31</a:t>
                      </a:r>
                      <a:endParaRPr sz="1100">
                        <a:latin typeface="HCR Dotum"/>
                        <a:cs typeface="HCR Dotum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1561">
                <a:tc>
                  <a:txBody>
                    <a:bodyPr/>
                    <a:lstStyle/>
                    <a:p>
                      <a:pPr marL="45085" marR="11430" indent="3810">
                        <a:lnSpc>
                          <a:spcPts val="2520"/>
                        </a:lnSpc>
                        <a:spcBef>
                          <a:spcPts val="210"/>
                        </a:spcBef>
                      </a:pPr>
                      <a:r>
                        <a:rPr sz="1400" b="1" spc="-10" dirty="0">
                          <a:solidFill>
                            <a:srgbClr val="0033CC"/>
                          </a:solidFill>
                          <a:latin typeface="HCR Dotum"/>
                          <a:cs typeface="HCR Dotum"/>
                        </a:rPr>
                        <a:t>注册豁免确认  </a:t>
                      </a:r>
                      <a:r>
                        <a:rPr sz="1400" b="1" dirty="0">
                          <a:solidFill>
                            <a:srgbClr val="FF0000"/>
                          </a:solidFill>
                          <a:latin typeface="HCR Dotum"/>
                          <a:cs typeface="HCR Dotum"/>
                        </a:rPr>
                        <a:t>(法规</a:t>
                      </a:r>
                      <a:r>
                        <a:rPr sz="1400" b="1" spc="-80" dirty="0">
                          <a:solidFill>
                            <a:srgbClr val="FF0000"/>
                          </a:solidFill>
                          <a:latin typeface="HCR Dotum"/>
                          <a:cs typeface="HCR Dotum"/>
                        </a:rPr>
                        <a:t> </a:t>
                      </a:r>
                      <a:r>
                        <a:rPr sz="1400" b="1" dirty="0">
                          <a:solidFill>
                            <a:srgbClr val="FF0000"/>
                          </a:solidFill>
                          <a:latin typeface="HCR Dotum"/>
                          <a:cs typeface="HCR Dotum"/>
                        </a:rPr>
                        <a:t>第11条)</a:t>
                      </a:r>
                      <a:endParaRPr sz="1400" dirty="0">
                        <a:latin typeface="HCR Dotum"/>
                        <a:cs typeface="HCR Dotum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476884" marR="469900" indent="621030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1400" dirty="0">
                          <a:latin typeface="HCR Dotum"/>
                          <a:cs typeface="HCR Dotum"/>
                        </a:rPr>
                        <a:t>全部出口，  试剂、研究开发用、低关注  聚合物、表面处理物质、中  间体（非分离、现场分离）</a:t>
                      </a:r>
                      <a:endParaRPr sz="1400">
                        <a:latin typeface="HCR Dotum"/>
                        <a:cs typeface="HCR Dotum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23215" marR="300355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400" spc="-5" dirty="0">
                          <a:latin typeface="HCR Dotum"/>
                          <a:cs typeface="HCR Dotum"/>
                        </a:rPr>
                        <a:t>生产商,  进口商</a:t>
                      </a:r>
                      <a:endParaRPr sz="1400">
                        <a:latin typeface="HCR Dotum"/>
                        <a:cs typeface="HCR Dotum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R="789940" algn="r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HCR Dotum"/>
                          <a:cs typeface="HCR Dotum"/>
                        </a:rPr>
                        <a:t>注册等豁免确认申请</a:t>
                      </a:r>
                      <a:endParaRPr sz="1400">
                        <a:latin typeface="HCR Dotum"/>
                        <a:cs typeface="HCR Dotum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5860">
                <a:tc>
                  <a:txBody>
                    <a:bodyPr/>
                    <a:lstStyle/>
                    <a:p>
                      <a:pPr marL="195580" marR="225425" algn="ctr">
                        <a:lnSpc>
                          <a:spcPct val="150000"/>
                        </a:lnSpc>
                        <a:spcBef>
                          <a:spcPts val="930"/>
                        </a:spcBef>
                      </a:pPr>
                      <a:r>
                        <a:rPr sz="1400" b="1" spc="-10" dirty="0">
                          <a:solidFill>
                            <a:srgbClr val="0033CC"/>
                          </a:solidFill>
                          <a:latin typeface="HCR Dotum"/>
                          <a:cs typeface="HCR Dotum"/>
                        </a:rPr>
                        <a:t>信息提供  </a:t>
                      </a:r>
                      <a:r>
                        <a:rPr sz="1400" b="1" dirty="0">
                          <a:solidFill>
                            <a:srgbClr val="FF0000"/>
                          </a:solidFill>
                          <a:latin typeface="HCR Dotum"/>
                          <a:cs typeface="HCR Dotum"/>
                        </a:rPr>
                        <a:t>(法规  第29条)</a:t>
                      </a:r>
                      <a:endParaRPr sz="1400">
                        <a:latin typeface="HCR Dotum"/>
                        <a:cs typeface="HCR Dotum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9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208279" marR="203200" algn="ctr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HCR Dotum"/>
                          <a:cs typeface="HCR Dotum"/>
                        </a:rPr>
                        <a:t>已注册（申报）的化学物质或未注  册的有害化学物质及含有该物质的  混合物</a:t>
                      </a:r>
                      <a:endParaRPr sz="1400">
                        <a:latin typeface="HCR Dotum"/>
                        <a:cs typeface="HCR Dotum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2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346075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HCR Dotum"/>
                          <a:cs typeface="HCR Dotum"/>
                        </a:rPr>
                        <a:t>经销商</a:t>
                      </a:r>
                      <a:endParaRPr sz="1400">
                        <a:latin typeface="HCR Dotum"/>
                        <a:cs typeface="HCR Dotum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433705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sz="1400" spc="-10" dirty="0">
                          <a:latin typeface="HCR Dotum"/>
                          <a:cs typeface="HCR Dotum"/>
                        </a:rPr>
                        <a:t>提供化学物质安全信息</a:t>
                      </a:r>
                      <a:endParaRPr sz="1400">
                        <a:latin typeface="HCR Dotum"/>
                        <a:cs typeface="HCR Dotum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  <a:spcBef>
                          <a:spcPts val="1105"/>
                        </a:spcBef>
                        <a:tabLst>
                          <a:tab pos="298450" algn="l"/>
                        </a:tabLst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•	</a:t>
                      </a:r>
                      <a:r>
                        <a:rPr sz="1100" spc="-5" dirty="0">
                          <a:latin typeface="HCR Dotum"/>
                          <a:cs typeface="HCR Dotum"/>
                        </a:rPr>
                        <a:t>已注册的化学物质:与含量无关</a:t>
                      </a:r>
                      <a:endParaRPr sz="1100">
                        <a:latin typeface="HCR Dotum"/>
                        <a:cs typeface="HCR Dotum"/>
                      </a:endParaRPr>
                    </a:p>
                    <a:p>
                      <a:pPr marL="257175" marR="168910" indent="-172720">
                        <a:lnSpc>
                          <a:spcPct val="15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• </a:t>
                      </a:r>
                      <a:r>
                        <a:rPr sz="1100" spc="-5" dirty="0">
                          <a:latin typeface="HCR Dotum"/>
                          <a:cs typeface="HCR Dotum"/>
                        </a:rPr>
                        <a:t>有害化学物质:施行规则附表7的分类  标准以上</a:t>
                      </a:r>
                      <a:endParaRPr sz="1100">
                        <a:latin typeface="HCR Dotum"/>
                        <a:cs typeface="HCR Dotum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521">
                <a:tc>
                  <a:txBody>
                    <a:bodyPr/>
                    <a:lstStyle/>
                    <a:p>
                      <a:pPr marL="92075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1400" b="1" spc="-10" dirty="0">
                          <a:solidFill>
                            <a:srgbClr val="0033CC"/>
                          </a:solidFill>
                          <a:latin typeface="HCR Dotum"/>
                          <a:cs typeface="HCR Dotum"/>
                        </a:rPr>
                        <a:t>产品申报</a:t>
                      </a:r>
                      <a:endParaRPr sz="1400">
                        <a:latin typeface="HCR Dotum"/>
                        <a:cs typeface="HCR Dotum"/>
                      </a:endParaRPr>
                    </a:p>
                    <a:p>
                      <a:pPr marL="78740"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HCR Dotum"/>
                          <a:cs typeface="HCR Dotum"/>
                        </a:rPr>
                        <a:t>(法规</a:t>
                      </a:r>
                      <a:r>
                        <a:rPr sz="1400" spc="-80" dirty="0">
                          <a:solidFill>
                            <a:srgbClr val="FF0000"/>
                          </a:solidFill>
                          <a:latin typeface="HCR Dotum"/>
                          <a:cs typeface="HCR Dotum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HCR Dotum"/>
                          <a:cs typeface="HCR Dotum"/>
                        </a:rPr>
                        <a:t>第32条)</a:t>
                      </a:r>
                      <a:endParaRPr sz="1400">
                        <a:latin typeface="HCR Dotum"/>
                        <a:cs typeface="HCR Dotum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137285" marR="182880" indent="-947419">
                        <a:lnSpc>
                          <a:spcPct val="100000"/>
                        </a:lnSpc>
                        <a:spcBef>
                          <a:spcPts val="1175"/>
                        </a:spcBef>
                      </a:pPr>
                      <a:r>
                        <a:rPr sz="1400" spc="-10" dirty="0">
                          <a:latin typeface="HCR Dotum"/>
                          <a:cs typeface="HCR Dotum"/>
                        </a:rPr>
                        <a:t>产品内重点管理物质超过0.1%及每  年1吨以上</a:t>
                      </a:r>
                      <a:endParaRPr sz="1400">
                        <a:latin typeface="HCR Dotum"/>
                        <a:cs typeface="HCR Dotum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26695" marR="220979" indent="22225">
                        <a:lnSpc>
                          <a:spcPct val="100000"/>
                        </a:lnSpc>
                        <a:spcBef>
                          <a:spcPts val="1175"/>
                        </a:spcBef>
                      </a:pPr>
                      <a:r>
                        <a:rPr sz="1400" spc="-10" dirty="0">
                          <a:latin typeface="HCR Dotum"/>
                          <a:cs typeface="HCR Dotum"/>
                        </a:rPr>
                        <a:t>产品生产  商,进口商</a:t>
                      </a:r>
                      <a:endParaRPr sz="1400">
                        <a:latin typeface="HCR Dotum"/>
                        <a:cs typeface="HCR Dotum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R="810260" algn="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1200" dirty="0">
                          <a:latin typeface="HCR Dotum"/>
                          <a:cs typeface="HCR Dotum"/>
                        </a:rPr>
                        <a:t>固体形态产品豁免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476</Words>
  <Application>Microsoft Office PowerPoint</Application>
  <PresentationFormat>화면 슬라이드 쇼(4:3)</PresentationFormat>
  <Paragraphs>340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3" baseType="lpstr">
      <vt:lpstr>HCR Dotum</vt:lpstr>
      <vt:lpstr>MS PGothic</vt:lpstr>
      <vt:lpstr>Malgun Gothic</vt:lpstr>
      <vt:lpstr>Arial</vt:lpstr>
      <vt:lpstr>Calibri</vt:lpstr>
      <vt:lpstr>Times New Roman</vt:lpstr>
      <vt:lpstr>Wingdings</vt:lpstr>
      <vt:lpstr>Office Theme</vt:lpstr>
      <vt:lpstr>PowerPoint 프레젠테이션</vt:lpstr>
      <vt:lpstr>主要体系</vt:lpstr>
      <vt:lpstr>化学物质的注册</vt:lpstr>
      <vt:lpstr>注册周期</vt:lpstr>
      <vt:lpstr>主要义务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ARTCOM PT</dc:creator>
  <cp:lastModifiedBy>joha9797@gmail.com</cp:lastModifiedBy>
  <cp:revision>7</cp:revision>
  <dcterms:created xsi:type="dcterms:W3CDTF">2022-03-24T08:45:34Z</dcterms:created>
  <dcterms:modified xsi:type="dcterms:W3CDTF">2022-08-09T14:24:37Z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2021-02-23T00:00:00Z</vt:filetime>
  </property>
  <property fmtid="{D5CDD505-2E9C-101B-9397-08002B2CF9AE}" pid="3" name="Creator">
    <vt:lpwstr>PowerPoint용 Acrobat PDFMaker 11</vt:lpwstr>
  </property>
  <property fmtid="{D5CDD505-2E9C-101B-9397-08002B2CF9AE}" pid="4" name="LastSaved">
    <vt:filetime>2022-03-24T00:00:00Z</vt:filetime>
  </property>
</Properties>
</file>